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87"/>
  </p:notesMasterIdLst>
  <p:sldIdLst>
    <p:sldId id="256" r:id="rId2"/>
    <p:sldId id="329" r:id="rId3"/>
    <p:sldId id="357" r:id="rId4"/>
    <p:sldId id="341" r:id="rId5"/>
    <p:sldId id="340" r:id="rId6"/>
    <p:sldId id="366" r:id="rId7"/>
    <p:sldId id="367" r:id="rId8"/>
    <p:sldId id="444" r:id="rId9"/>
    <p:sldId id="369" r:id="rId10"/>
    <p:sldId id="370" r:id="rId11"/>
    <p:sldId id="371" r:id="rId12"/>
    <p:sldId id="374" r:id="rId13"/>
    <p:sldId id="373" r:id="rId14"/>
    <p:sldId id="375" r:id="rId15"/>
    <p:sldId id="456" r:id="rId16"/>
    <p:sldId id="376" r:id="rId17"/>
    <p:sldId id="457" r:id="rId18"/>
    <p:sldId id="460" r:id="rId19"/>
    <p:sldId id="459" r:id="rId20"/>
    <p:sldId id="461" r:id="rId21"/>
    <p:sldId id="458" r:id="rId22"/>
    <p:sldId id="446" r:id="rId23"/>
    <p:sldId id="405" r:id="rId24"/>
    <p:sldId id="406" r:id="rId25"/>
    <p:sldId id="379" r:id="rId26"/>
    <p:sldId id="437" r:id="rId27"/>
    <p:sldId id="432" r:id="rId28"/>
    <p:sldId id="433" r:id="rId29"/>
    <p:sldId id="439" r:id="rId30"/>
    <p:sldId id="440" r:id="rId31"/>
    <p:sldId id="441" r:id="rId32"/>
    <p:sldId id="416" r:id="rId33"/>
    <p:sldId id="445" r:id="rId34"/>
    <p:sldId id="417" r:id="rId35"/>
    <p:sldId id="435" r:id="rId36"/>
    <p:sldId id="436" r:id="rId37"/>
    <p:sldId id="449" r:id="rId38"/>
    <p:sldId id="450" r:id="rId39"/>
    <p:sldId id="451" r:id="rId40"/>
    <p:sldId id="452" r:id="rId41"/>
    <p:sldId id="453" r:id="rId42"/>
    <p:sldId id="454" r:id="rId43"/>
    <p:sldId id="410" r:id="rId44"/>
    <p:sldId id="393" r:id="rId45"/>
    <p:sldId id="462" r:id="rId46"/>
    <p:sldId id="398" r:id="rId47"/>
    <p:sldId id="399" r:id="rId48"/>
    <p:sldId id="400" r:id="rId49"/>
    <p:sldId id="401" r:id="rId50"/>
    <p:sldId id="402" r:id="rId51"/>
    <p:sldId id="463" r:id="rId52"/>
    <p:sldId id="353" r:id="rId53"/>
    <p:sldId id="455" r:id="rId54"/>
    <p:sldId id="380" r:id="rId55"/>
    <p:sldId id="381" r:id="rId56"/>
    <p:sldId id="408" r:id="rId57"/>
    <p:sldId id="407" r:id="rId58"/>
    <p:sldId id="383" r:id="rId59"/>
    <p:sldId id="447" r:id="rId60"/>
    <p:sldId id="384" r:id="rId61"/>
    <p:sldId id="391" r:id="rId62"/>
    <p:sldId id="390" r:id="rId63"/>
    <p:sldId id="385" r:id="rId64"/>
    <p:sldId id="392" r:id="rId65"/>
    <p:sldId id="409" r:id="rId66"/>
    <p:sldId id="395" r:id="rId67"/>
    <p:sldId id="412" r:id="rId68"/>
    <p:sldId id="414" r:id="rId69"/>
    <p:sldId id="448" r:id="rId70"/>
    <p:sldId id="429" r:id="rId71"/>
    <p:sldId id="415" r:id="rId72"/>
    <p:sldId id="418" r:id="rId73"/>
    <p:sldId id="403" r:id="rId74"/>
    <p:sldId id="420" r:id="rId75"/>
    <p:sldId id="442" r:id="rId76"/>
    <p:sldId id="419" r:id="rId77"/>
    <p:sldId id="421" r:id="rId78"/>
    <p:sldId id="422" r:id="rId79"/>
    <p:sldId id="423" r:id="rId80"/>
    <p:sldId id="424" r:id="rId81"/>
    <p:sldId id="425" r:id="rId82"/>
    <p:sldId id="426" r:id="rId83"/>
    <p:sldId id="427" r:id="rId84"/>
    <p:sldId id="428" r:id="rId85"/>
    <p:sldId id="413" r:id="rId86"/>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78917" autoAdjust="0"/>
  </p:normalViewPr>
  <p:slideViewPr>
    <p:cSldViewPr>
      <p:cViewPr varScale="1">
        <p:scale>
          <a:sx n="50" d="100"/>
          <a:sy n="50" d="100"/>
        </p:scale>
        <p:origin x="1260" y="28"/>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3:32.130"/>
    </inkml:context>
    <inkml:brush xml:id="br0">
      <inkml:brushProperty name="width" value="0.05" units="cm"/>
      <inkml:brushProperty name="height" value="0.05" units="cm"/>
    </inkml:brush>
  </inkml:definitions>
  <inkml:trace contextRef="#ctx0" brushRef="#br0">1 0 14123</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3:50.669"/>
    </inkml:context>
    <inkml:brush xml:id="br0">
      <inkml:brushProperty name="width" value="0.05" units="cm"/>
      <inkml:brushProperty name="height" value="0.05" units="cm"/>
      <inkml:brushProperty name="color" value="#00A0D7"/>
    </inkml:brush>
  </inkml:definitions>
  <inkml:trace contextRef="#ctx0" brushRef="#br0">92 1 12499,'0'7'1104,"-6"6"816,-8 28-1072,-2 4-311,-2 45-89,7 9 16,-5 13 32,5 17 8,11 6-120,0-2-96,7-14-168,2-13-104,-2-36-392,-5-19-288,2-28-1184,8-16-1561,15-41 1969</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3:51.047"/>
    </inkml:context>
    <inkml:brush xml:id="br0">
      <inkml:brushProperty name="width" value="0.05" units="cm"/>
      <inkml:brushProperty name="height" value="0.05" units="cm"/>
      <inkml:brushProperty name="color" value="#00A0D7"/>
    </inkml:brush>
  </inkml:definitions>
  <inkml:trace contextRef="#ctx0" brushRef="#br0">1025 117 15779,'-123'-9'633,"-19"-7"-201,-9-2-384,11 0-456,3 3-17,26 1 145,12 3-112,25 2-1336,27 2 1184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3:51.410"/>
    </inkml:context>
    <inkml:brush xml:id="br0">
      <inkml:brushProperty name="width" value="0.05" units="cm"/>
      <inkml:brushProperty name="height" value="0.05" units="cm"/>
      <inkml:brushProperty name="color" value="#00A0D7"/>
    </inkml:brush>
  </inkml:definitions>
  <inkml:trace contextRef="#ctx0" brushRef="#br0">129 313 7930,'12'3'461,"0"-1"1,0 0 0,0-1 0,1-1 0,-1 0-1,0 0 1,0-1 0,0-1 0,0 0-1,0 0 1,0-2 0,-1 1 0,1-1-1,-1-1 1,15-8 0,-2-1 628,37-28 0,-53 36-854,0-1 0,-1 1 0,0-1 0,-1 0 0,1-1 0,-1 1 0,-1-1 0,7-12 0,-11 17-202,1 0 1,-1 0 0,0 0 0,0 0 0,-1 0-1,1-1 1,-1 1 0,1 0 0,-1-1-1,0 1 1,0 0 0,-1 0 0,1-1 0,-1 1-1,1 0 1,-1 0 0,0-1 0,0 1 0,-1 0-1,1 0 1,-1 0 0,1 1 0,-1-1 0,0 0-1,0 0 1,0 1 0,0 0 0,-1-1 0,1 1-1,-1 0 1,-4-4 0,-3 0-31,-1-1 1,0 1-1,0 1 0,0 0 1,-1 0-1,1 1 0,-16-3 1,14 4-17,-1 1 0,0 0 0,1 1 0,-1 0 1,0 1-1,0 0 0,0 2 0,1-1 0,-28 8 0,32-6 2,-1 1-1,0 0 0,1 0 1,0 1-1,0 0 0,0 1 1,1-1-1,-1 2 0,1-1 0,1 1 1,0 1-1,0-1 0,-12 18 1,11-11-13,0 0 0,0 1 0,2 0-1,0 0 1,1 0 0,0 1 0,1 0 0,1 0 0,0 0 0,2 0 0,-1 1 0,2-1 0,0 1 0,1-1 0,1 0 0,1 0-1,0 0 1,1 0 0,10 27 0,-7-30-53,1 0 0,0 0 0,0 0 0,2-1-1,0-1 1,0 1 0,1-2 0,0 0 0,24 18-1,-14-15-162,0 0-1,1-1 1,0 0-1,1-2 1,32 9-1,-35-13-257,0-1 0,1-1 0,0-1 0,0-1 0,0-1 0,0 0-1,0-2 1,0-1 0,38-7 0,-43 5-124,0-1-1,0 0 1,-1-1-1,0-1 1,0 0-1,-1-1 1,0 0-1,0-1 0,-1-1 1,0-1-1,-1 1 1,0-2-1,12-15 1,21-38-859</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3:51.756"/>
    </inkml:context>
    <inkml:brush xml:id="br0">
      <inkml:brushProperty name="width" value="0.05" units="cm"/>
      <inkml:brushProperty name="height" value="0.05" units="cm"/>
      <inkml:brushProperty name="color" value="#00A0D7"/>
    </inkml:brush>
  </inkml:definitions>
  <inkml:trace contextRef="#ctx0" brushRef="#br0">394 780 4905,'-6'0'1351,"0"1"0,0-1 0,0 1 0,0 0 0,-9 4 0,-28 16 1729,25-9-2456,1 0 1,-21 21 0,9-5-498,2 1-1,1 1 0,1 1 1,2 2-1,1 0 0,2 1 1,-26 60-1,43-88-190,1 0 0,0 0 0,0-1-1,0 1 1,1 1 0,0-1 0,0 10 0,1-15 47,0-1 1,0 1 0,0-1 0,0 1 0,0-1 0,0 1 0,0-1-1,0 0 1,0 1 0,0-1 0,0 1 0,0-1 0,0 1-1,1-1 1,-1 1 0,0-1 0,0 0 0,1 1 0,-1-1 0,0 0-1,1 1 1,-1-1 0,0 0 0,1 1 0,-1-1 0,0 0-1,1 1 1,-1-1 0,1 0 0,-1 0 0,0 0 0,1 1 0,-1-1-1,1 0 1,-1 0 0,1 0 0,-1 0 0,1 0 0,-1 0-1,1 0 1,-1 0 0,1 0 0,-1 0 0,0 0 0,1 0 0,-1 0-1,1 0 1,-1-1 0,1 1 0,-1 0 0,1 0 0,-1 0-1,0-1 1,1 1 0,21-16-283,-21 16 297,20-21-73,-1-1 0,-1 0 0,24-37 0,-29 38 97,2 0-1,0 0 1,1 2-1,40-35 1,-52 50 2,0 0 0,1 0 0,0 1-1,-1 0 1,1 0 0,1 1 0,-1-1 0,0 1 0,0 1 0,1-1 0,12 0-1,-15 2 2,1 0-1,0 0 1,-1 1-1,1-1 0,-1 1 1,1 0-1,-1 1 1,1-1-1,-1 1 0,0 0 1,0 0-1,1 0 1,-1 1-1,-1-1 0,1 1 1,0 0-1,4 5 0,6 8 16,0 2 0,-2 0 0,0 1 0,-1 0 0,-1 1 0,12 29 0,3 7-41,24 47-258,-48-102 275,1 4-139,0 0 1,0 0-1,1 0 1,0-1-1,4 6 1,-6-9 48,0 0-1,0 0 1,-1 0 0,1-1-1,0 1 1,0 0 0,0-1-1,0 1 1,0-1 0,0 1 0,0-1-1,0 1 1,0-1 0,0 0-1,0 0 1,0 1 0,0-1-1,0 0 1,0 0 0,0 0-1,1 0 1,-1 0 0,0 0 0,0-1-1,0 1 1,0 0 0,0 0-1,0-1 1,0 1 0,0-1-1,0 1 1,0-1 0,1 0-1,25-26-982</inkml:trace>
  <inkml:trace contextRef="#ctx0" brushRef="#br0" timeOffset="1">745 1 12699,'-4'31'1216,"-1"10"1248,-2 20-1943,12 22-329,13 25-200,13 11-16,8 23 40,1 0 48,1-7 16,-12-11-24,-4-36-680,-7-25-937,-12-38 889</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3:52.085"/>
    </inkml:context>
    <inkml:brush xml:id="br0">
      <inkml:brushProperty name="width" value="0.05" units="cm"/>
      <inkml:brushProperty name="height" value="0.05" units="cm"/>
      <inkml:brushProperty name="color" value="#00A0D7"/>
    </inkml:brush>
  </inkml:definitions>
  <inkml:trace contextRef="#ctx0" brushRef="#br0">347 0 10170,'7'27'1553,"2"20"1295,2 12-1176,3 40-1103,1 16-281,8 29-192,-3 16 32,-6 4 96,-3-6 0,-4-25-72,0-21-192,-5-49-744,5-15-569,2-44 689</inkml:trace>
  <inkml:trace contextRef="#ctx0" brushRef="#br0" timeOffset="1">726 444 8450,'-39'36'1696,"-22"2"2089,-20 5-2609,-20-3-992,-5-6-184,14-7-72,15-7-32,14-8-128,14-8-336,19-13-2321,3-11 1897</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3:52.431"/>
    </inkml:context>
    <inkml:brush xml:id="br0">
      <inkml:brushProperty name="width" value="0.05" units="cm"/>
      <inkml:brushProperty name="height" value="0.05" units="cm"/>
      <inkml:brushProperty name="color" value="#00A0D7"/>
    </inkml:brush>
  </inkml:definitions>
  <inkml:trace contextRef="#ctx0" brushRef="#br0">1 0 14979,'62'388'1324,"4"25"336,-59-356-1272,-2-17-3,1 0 0,19 66-1,-25-105-389,0 1-1,1 0 0,-1-1 1,1 1-1,-1-1 0,1 1 0,0-1 1,0 0-1,-1 1 0,1-1 0,0 0 1,0 1-1,0-1 0,0 0 0,1 0 1,-1 0-1,0 0 0,0 0 0,1 0 1,-1 0-1,1 0 0,1 0 0,-2-1-12,0 0-1,1 0 1,-1-1 0,0 1-1,1 0 1,-1-1-1,0 1 1,0-1 0,1 1-1,-1-1 1,0 1-1,0-1 1,0 0 0,0 0-1,1 0 1,-1 1-1,-1-1 1,1 0 0,0 0-1,1-2 1,5-7-139,0 0 1,0-1 0,-1 0 0,7-16-1,74-238-897,-33 88 975,-51 167 83,1-1 15,-1 0-1,2 1 1,-1-1-1,1 1 1,9-13 0,-13 22-11,0 0 0,-1 0 1,1 0-1,-1 0 1,1 0-1,0 1 0,0-1 1,0 0-1,-1 1 0,1-1 1,0 0-1,0 1 0,0-1 1,0 1-1,0-1 1,0 1-1,0 0 0,0-1 1,0 1-1,0 0 0,0 0 1,0 0-1,0 0 1,0 0-1,0 0 0,1 0 1,-1 0-1,0 0 0,0 0 1,0 0-1,0 1 0,0-1 1,1 1-1,1 1 17,-1-1-1,1 1 1,-1 0 0,0 1-1,1-1 1,-1 0 0,0 0-1,0 1 1,0-1 0,-1 1-1,3 5 1,5 11 49,-1 1-1,0 0 1,-2 1 0,5 24 0,11 91 54,-17-98-101,20 74-13,-15-75-73,-6-17-92,-2-12 42,0 1 0,0-1 1,7 15-1,-7-20-88,0 1 1,0-1-1,0 0 0,1 0 1,-1-1-1,1 1 0,-1 0 1,1-1-1,0 1 0,0-1 1,0 0-1,4 2 1,25 12-994</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3:55.049"/>
    </inkml:context>
    <inkml:brush xml:id="br0">
      <inkml:brushProperty name="width" value="0.05" units="cm"/>
      <inkml:brushProperty name="height" value="0.05" units="cm"/>
      <inkml:brushProperty name="color" value="#00A0D7"/>
    </inkml:brush>
  </inkml:definitions>
  <inkml:trace contextRef="#ctx0" brushRef="#br0">5088 2198 12579,'-53'101'2877,"22"-41"-2590,-53 79 0,69-117-259,-2-1 1,0 0-1,-1-2 0,-1 0 0,-1-1 0,-1-1 1,0 0-1,-1-2 0,-1-1 0,0 0 1,-29 11-1,-160 48-1,-23 10 118,143-39 104,49-22-97,-1-2 0,0-2-1,-63 16 1,-62 1 852,-327 23 0,-131-38-455,422-25-324,-215-32-1,90-18 144,243 35-54,-147-54 0,-55-51-271,233 100-20,30 14 42,0-2 0,0-1 0,1 0 0,1-2 0,1-1 1,0-1-1,-26-27 0,-11-18 49,-14-15 144,4-2 0,-70-104 0,106 132-166,-71-118-6,89 139-53,1-2-1,1 1 1,-16-60-1,13 17 37,5-1-1,2-1 0,1-86 1,9 136-56,2-1 0,1 1 0,1-1 0,2 1 0,0 0 0,2 1 0,1-1 0,19-38 0,12-12-2,68-98-1,-73 122-23,9-13-6,95-109-1,-103 137 0,0 2 1,3 2-1,82-56 1,242-120-7,-307 182 14,1 2 0,1 3-1,110-28 1,-83 33-27,0 3 0,102-4 0,168 4-19,-3 28-31,185 64 41,-494-69 49,466 104-7,-360-72-7,198 80 0,-194-58 8,71 30-10,-16 14-6,-181-88 17,-1 0 1,-2 2-1,0 1 1,-1 1-1,-1 0 1,-1 2-1,-1 1 1,-1 0-1,-1 1 1,23 47-1,-15-19-14,-3 2 0,-3 0 1,-1 1-1,17 97 0,-31-117 12,-1 0-1,-1 1 1,-2-1 0,-5 43 0,-27 147 39,3-34-27,23-147 1,-16 113-56,17-141 31,0-1 0,-2 1 1,0-2-1,0 1 1,-2-1-1,-17 29 1,-1-10 20,-44 43 1,36-40 26,14-18-27,-1 0 1,0-2 0,-1-1-1,-1 0 1,-1-2 0,-32 16-1,-160 61-20,103-47 62,32-12-28,0-4 0,-2-4-1,-145 26 1,90-29 21,-192 23 3,-137-53 26,307 0-62,-42-5-4,-113-3 24,204 14 6,-132-20 0,135 7-45,-229-37 123,255 34-54,1-2 1,-86-36-1,43 12-56,-48-20-21,143 51 21,0-1 0,1-2 0,-44-32 0,-212-199-39,210 178-24,20 20 14,-66-77 0,104 106 43,1 0 1,1-1-1,1 0 1,1-1 0,1 0-1,1-1 1,-14-47-1,15 31 19,2 0 0,2 0-1,1-1 1,2 1-1,2-1 1,2 0 0,12-74-1,-3 63-6,2 0-1,2 0 0,3 2 0,1 0 1,40-71-1,-32 77-8,2 2 0,57-63-1,-2 4 2,-37 39-9,2 3 0,3 1 0,115-96 0,-137 132 13,0 0 1,1 3-1,1 0 0,38-15 1,143-44 1,-143 54-6,274-63-70,-279 72 67,67-11-14,0 4 1,143-2-1,189 28-86,4 22 55,-360-20 50,-10 1-147,0 5 1,169 44-1,-191-34-1109,-1 3 0,-1 3 0,137 76 0,-147-63 183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3:56.521"/>
    </inkml:context>
    <inkml:brush xml:id="br0">
      <inkml:brushProperty name="width" value="0.05" units="cm"/>
      <inkml:brushProperty name="height" value="0.05" units="cm"/>
      <inkml:brushProperty name="color" value="#00A0D7"/>
    </inkml:brush>
  </inkml:definitions>
  <inkml:trace contextRef="#ctx0" brushRef="#br0">540 1387 9810,'-33'-66'3136,"26"47"-2690,-2 1-1,-20-32 0,-85-83 2186,76 92-1515,-48-66-1,60 65-685,1-1 0,2-2 0,-33-88-1,27 41-148,-19-99 0,42 164-273,2 0 1,0-1 0,1-37 0,4 54-12,-1 0-1,2-1 1,-1 1-1,1 0 1,1 1-1,0-1 0,1 0 1,0 1-1,1 0 1,-1 0-1,10-13 1,-6 12-15,1 0 1,0 1-1,1-1 0,0 2 1,0-1-1,1 1 0,16-9 1,-21 14 6,1 0 1,-1 0 0,1 1-1,0 0 1,0 1 0,0-1-1,0 1 1,0 1 0,0-1-1,1 1 1,-1 1 0,1-1-1,-1 1 1,1 0 0,10 2-1,-15-1 8,0 1 0,0-1 0,-1 1 0,1-1 0,0 1 0,-1 0 0,1 0 0,-1 0 0,1 0 0,-1 0 0,0 1 0,0-1 0,0 1-1,0-1 1,0 1 0,-1 0 0,1 0 0,1 4 0,3 7-8,-1 1 0,5 19-1,-10-34 12,3 15-14,-1 0 0,-1 0 0,0 0 0,-1 0 0,0 0 1,-1 0-1,-1 0 0,0-1 0,-9 30 0,3-21-24,0 0 1,-1-1-1,-2 0 1,0 0 0,-20 28-1,9-24 19,0-1-1,-2 0 1,-47 36 0,48-41 31,10-7 0,27-18-55,152-84-175,-142 78 210,0 2 0,0 1 0,1 1 1,0 1-1,34-4 0,-47 9 16,1 1 0,-1 1-1,0-1 1,1 2 0,-1 0 0,0 0 0,0 1 0,0 1 0,0 0 0,-1 0 0,1 1 0,-1 1 0,-1 0 0,1 0 0,-1 1 0,0 0 0,0 1 0,-1 0-1,9 10 1,-14-13 1,0-1 0,0 1 0,0-1 0,-1 1 0,0 1 0,0-1 0,3 7 0,-5-9-4,0 0-1,0 0 1,0 0 0,-1 0-1,1 0 1,-1 0 0,0 1-1,0-1 1,0 0 0,0 0-1,-1 0 1,1 0-1,-1 0 1,0 0 0,0 0-1,-2 5 1,-2 1 4,0 0 0,-1 0 1,0 0-1,-1 0 0,0-1 0,0 0 1,-1-1-1,0 0 0,0 0 0,-12 7 0,-15 8 23,-50 24 0,50-28-16,6-3-56,-73 43-1186,94-50-368,10-4 546</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3:58.243"/>
    </inkml:context>
    <inkml:brush xml:id="br0">
      <inkml:brushProperty name="width" value="0.05" units="cm"/>
      <inkml:brushProperty name="height" value="0.05" units="cm"/>
      <inkml:brushProperty name="color" value="#00A0D7"/>
    </inkml:brush>
  </inkml:definitions>
  <inkml:trace contextRef="#ctx0" brushRef="#br0">522 1322 4289,'0'0'70,"0"0"0,0 1 0,0-1 0,0 0 0,0 1 0,0-1 0,0 0 0,0 1 1,0-1-1,0 0 0,0 1 0,0-1 0,0 0 0,0 1 0,0-1 0,0 0 0,0 1 0,0-1 0,0 0 0,1 1 0,-1-1 0,0 0 0,0 1 1,0-1-1,1 0 0,-1 0 0,0 1 0,0-1 0,1 0 0,-1 0 0,0 0 0,1 1 0,-1-1 0,0 0 0,0 0 0,1 0 0,-1 0 1,0 1-1,1-1 0,-1 0 0,0 0 0,1 0 0,-1 0 0,0 0 0,1 0 0,-1 0 0,1 0 0,-1 0 0,0 0 0,1 0 0,-1 0 0,0-1 1,1 1-1,-1 0 0,0 0 0,0 0 0,1 0 0,0-1 0,-1 1-18,1-1-1,-1 1 1,1 0-1,0-1 1,-1 1-1,1-1 1,-1 1-1,0-1 1,1 0 0,-1 1-1,1-1 1,-1 1-1,0-1 1,1 0-1,-1 1 1,0-1-1,0 0 1,1 1 0,-1-1-1,0 0 1,0 1-1,0-1 1,0 0-1,0 0 1,0 1-1,0-1 1,0 0 0,-1-1-1,-2-2 319,0 0 0,0-1 0,-1 2-1,0-1 1,0 0 0,0 1 0,0-1 0,0 1 0,-8-4-1,-12-10 74,-120-135 1547,123 128-1377,7 6-391,1-1-1,1-1 1,0-1 0,-15-37-1,14 29-188,-28-47 0,13 35-8,3 5 193,-35-66-1,52 85-204,1 0-1,0 0 1,1-1 0,1 0-1,-5-34 1,0-8-15,7 42 20,0 1 0,1-1-1,0 0 1,3-30 0,2 27 130,1-1 1,14-39-1,4-18 172,-21 76-315,-1-1 0,0 0 0,-1 0-1,1 0 1,-1 0 0,-1-7 0,1 8 0,0 1 0,0 0 1,1-1-1,-1 1 0,1 0 1,-1-1-1,1 1 0,0-1 1,0 1-1,0 0 0,0-1 1,1 1-1,-1-1 0,0 1 1,1 0-1,0 0 0,0-1 1,0 1-1,0 0 0,1-3 0,2 1 15,0 1-1,0-1 0,1 1 0,-1-1 1,1 1-1,0 0 0,0 1 0,0-1 1,8-2-1,52-11-2,-50 13-19,1-1 0,20-8 1,-35 12 4,0 0 0,0-1 0,0 1 0,0 0 0,0 0 0,0-1 0,0 1 1,0 0-1,0 0 0,0 0 0,1 1 0,-1-1 0,0 0 0,0 0 1,0 0-1,0 1 0,0-1 0,0 1 0,0-1 0,0 0 0,0 1 1,0 0-1,0-1 0,-1 1 0,1 0 0,0-1 0,0 1 0,0 0 0,-1 0 1,1 0-1,0 0 0,-1-1 0,1 1 0,-1 0 0,1 0 0,-1 0 1,0 0-1,1 3 0,1 1-6,0 1 1,-1-1-1,1 1 0,-2-1 1,1 1-1,0 8 1,-2-4 1,1 0 0,-2 0 0,1 0 0,-2 0 0,1 0 1,-1-1-1,-5 12 0,-36 62 18,28-54-11,13-23-4,1 0 1,-1-1 0,1 1 0,1 1 0,-1-1 0,1 0 0,0 0-1,1 0 1,0 1 0,0-1 0,0 0 0,2 12 0,0 16 14,-2-32-15,0-1-1,-1 0 1,1 1 0,0-1-1,-1 0 1,1 1-1,-1-1 1,0 0 0,1 0-1,-1 0 1,0 0-1,0 1 1,0-1 0,0 0-1,0 0 1,0-1-1,0 1 1,0 0 0,0 0-1,0 0 1,0-1-1,-1 1 1,1 0 0,-2 0-1,-32 9 61,62-11-26,24-2-15,-36-2-18,1 0-1,-1-1 1,-1 0 0,1-1-1,24-16 1,-25 13-2,0 2 1,1 0 0,1 1-1,-1 0 1,21-5-1,-14 7-3,-1 2 0,29-2 0,-40 4 2,0 1 0,-1 1 0,1-1 0,0 2 0,0-1 0,0 1 0,12 5 0,-21-7 0,1 1 1,0 0 0,0 0 0,-1 0 0,1 1 0,-1-1 0,1 0 0,-1 0 0,0 1-1,1-1 1,-1 1 0,0 0 0,0-1 0,0 1 0,0 0 0,0-1 0,-1 1-1,1 0 1,0 0 0,-1 0 0,1 0 0,-1-1 0,0 1 0,0 4 0,1 5-3,-2 0 1,1 0 0,-4 16 0,0 9-18,4-25 19,0-1-1,-1 0 1,0 1-1,0-1 1,-1 0-1,-1 0 1,1 0 0,-2 0-1,1 0 1,-1 0-1,-1-1 1,0 0-1,0 0 1,-1 0-1,0-1 1,-12 13-1,0-1 4,-12 13 81,-53 43-1,74-68-59,-2 0 0,1-1 0,-1 0 0,0-1 0,-1 0-1,1-1 1,-1 0 0,0-1 0,-1 0 0,-12 1-1,-9-4-299,33-1 170,-1 0-1,1-1 1,-1 1 0,1 0 0,0-1 0,-1 1 0,1-1 0,0 0 0,-1 1 0,1-1 0,0 0 0,-1 0-1,1 0 1,0 0 0,0 0 0,0 0 0,0 0 0,-1-2 0,-2-8-810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08.909"/>
    </inkml:context>
    <inkml:brush xml:id="br0">
      <inkml:brushProperty name="width" value="0.05" units="cm"/>
      <inkml:brushProperty name="height" value="0.05" units="cm"/>
    </inkml:brush>
  </inkml:definitions>
  <inkml:trace contextRef="#ctx0" brushRef="#br0">713 655 3057,'9'2'9526,"-7"-15"-9428,-2-8 790,0 19-825,-1 0 1,1 0-1,0 1 0,0-1 0,0 0 1,0 0-1,0 0 0,1 1 0,-1-1 1,1 0-1,-1 1 0,1-1 0,-1 0 1,1 1-1,0-1 0,0 0 0,0 1 1,0-1-1,0 1 0,0 0 0,0-1 1,0 1-1,2-1 0,33-32 39,1 1 0,2 2 0,0 2 0,56-30 0,37-2 931,177-55 1,-164 65-916,163-50-143,-237 82 25,0 4 0,106-9 0,-49 17 39,0 5-1,0 5 0,-1 6 1,246 51-1,-313-44-39,-1 3 0,-1 3 0,99 52 0,-60-19 158,109 83 1,-149-95-49,-2 2 1,69 72 0,-99-89-98,-1 1 1,-1 1-1,-1 1 1,-2 1-1,-1 0 0,17 43 1,32 114 98,-22-53-49,-29-93-76,-3 1 0,-1 1 0,-2 0 0,8 84 0,-16-75 2,-2-1 0,-2 1 0,-12 69 0,8-91 22,-2-1 0,-1 1 0,-2-2 0,-1 1 0,-1-1 0,-30 52 0,17-44-22,-2-1 0,0-1-1,-3-2 1,-1 0-1,-1-3 1,-71 55 0,87-75 7,-94 72 24,-142 81-1,191-130 15,15-7-21,0-2-1,-1-2 1,-98 32 0,17-27-34,-3 0 13,25 2 18,9-2 79,-124 20-1,140-39-95,0-3 0,0-4 0,-140-14 0,-318-22-60,439 30 104,1-4-1,1-4 1,-165-43 0,226 43-39,1-2 1,0-1-1,1-1 1,-38-25-1,-120-92 38,167 114-35,-36-28 60,1-2-1,3-2 1,2-4-1,-55-68 1,99 107-55,2 0 0,0-1 0,0 0 0,2 0 0,-12-33 0,-19-98-21,14 47 27,14 64 48,1-1 0,2-1 0,2 0 0,-3-65 0,9 89-60,1 1-1,0-1 0,2 1 1,-1 0-1,2-1 1,0 1-1,0 0 0,1 1 1,1-1-1,0 1 1,1 0-1,1 1 0,0 0 1,0 0-1,18-19 1,127-104 4,-16 17 0,-107 89-3,187-170-26,147-63-66,-313 232 95,1 2 0,2 2 0,1 3 0,0 2 0,2 3 0,91-18 0,16 9-2842,179-5-1,-274 27 1407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3:41.560"/>
    </inkml:context>
    <inkml:brush xml:id="br0">
      <inkml:brushProperty name="width" value="0.05" units="cm"/>
      <inkml:brushProperty name="height" value="0.05" units="cm"/>
      <inkml:brushProperty name="color" value="#00A0D7"/>
    </inkml:brush>
  </inkml:definitions>
  <inkml:trace contextRef="#ctx0" brushRef="#br0">0 0 9362,'5'79'3486,"14"34"-2793,0 2-576,22 300 49,-13 62-144,-23-419-104,2-1 0,3 0 0,3 0 0,23 66 0,-34-118-2,0 1-1,0 0 0,1-1 0,-1 0 1,1 1-1,0-1 0,1 0 1,-1-1-1,1 1 0,0 0 1,7 5-1,-10-9 40,0-1 0,-1 0 0,1 0-1,0 1 1,-1-1 0,1 0 0,0 0 0,-1 0 0,1 0-1,0 1 1,0-1 0,-1 0 0,1 0 0,0-1 0,-1 1 0,1 0-1,0 0 1,0 0 0,-1 0 0,1-1 0,0 1 0,-1 0-1,1 0 1,-1-1 0,1 1 0,0-1 0,0 0 0,19-18-749</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10"/>
    </inkml:context>
    <inkml:brush xml:id="br0">
      <inkml:brushProperty name="width" value="0.05" units="cm"/>
      <inkml:brushProperty name="height" value="0.05" units="cm"/>
    </inkml:brush>
  </inkml:definitions>
  <inkml:trace contextRef="#ctx0" brushRef="#br0">94 1061 8578,'0'13'523,"1"-9"-307,-1 0 1,0 0-1,0 1 1,0-1-1,0 0 0,-1 0 1,0 0-1,0 0 1,0 0-1,0 0 1,0 0-1,-4 5 1,5-8-132,-1 0 0,0 0 0,1 0 0,-1 0 0,0-1 0,0 1 0,0 0 0,0 0 0,1-1 0,-1 1 0,0-1 0,0 1 0,-1-1 0,1 1 0,0-1 0,0 1 0,0-1 0,0 0 0,0 0 0,0 1 0,0-1 0,-1 0 0,0 0 0,0-1 14,0 1 0,0-1 0,0 0 0,1 1 1,-1-1-1,0 0 0,0 0 0,1 0 0,-1 0 0,0 0 0,1-1 0,-3-1 1,0-1 56,1 0 0,0 0 0,0 0 0,0-1 0,0 1 0,0-1 0,1 0 0,0 1 0,-3-11 0,3-3 89,1 0 0,1-1 0,0 1-1,2 0 1,0 0 0,7-28 0,-7 30-151,102-405 513,-76 320-574,-17 60-21,2-11 2,27-67 1,-34 105-11,0 1 0,1 0 0,0 0 1,1 1-1,0 0 0,1 0 0,0 1 0,1 0 1,21-18-1,-27 26-2,0-1 0,1 1 1,-1 0-1,1 0 0,0 1 1,0-1-1,0 1 0,0 0 0,0 1 1,0-1-1,1 1 0,-1 0 1,1 0-1,-1 1 0,1-1 1,-1 1-1,1 0 0,-1 1 0,1-1 1,-1 1-1,0 1 0,1-1 1,-1 0-1,10 5 0,-8-2-26,-1 1 0,1-1 0,-1 1 0,0 0-1,0 0 1,0 1 0,-1-1 0,0 1 0,0 1 0,0-1-1,-1 1 1,0 0 0,0 0 0,-1 0 0,0 0 0,0 0-1,-1 1 1,2 8 0,4 18-146,-2 0 0,3 63-1,-8-73 137,0-16 21,69 729-246,-69-729 237,0 3 38,1 0-1,0 0 0,1 0 1,7 20-1,-9-29-40,1 0-1,-1 0 1,0 1 0,1-1 0,-1 0-1,1 0 1,0 0 0,0-1 0,-1 1-1,1 0 1,0-1 0,1 1 0,-1-1-1,0 0 1,0 1 0,1-1 0,-1 0-1,0 0 1,1-1 0,-1 1 0,1-1-1,-1 1 1,1-1 0,-1 0 0,5 1-1,-6-1-53,0 0 1,0 0-1,-1-1 0,1 1 0,0 0 0,0 0 0,-1 0 0,1 0 0,0 0 0,-1-1 0,1 1 0,0 0 0,-1-1 0,1 1 0,0-1 0,-1 1 0,1 0 0,-1-1 0,1 1 0,-1-1 1,1 0-1,-1 1 0,2-2 0,4-21-2314,1-15 1033</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10.333"/>
    </inkml:context>
    <inkml:brush xml:id="br0">
      <inkml:brushProperty name="width" value="0.05" units="cm"/>
      <inkml:brushProperty name="height" value="0.05" units="cm"/>
    </inkml:brush>
  </inkml:definitions>
  <inkml:trace contextRef="#ctx0" brushRef="#br0">640 52 11546,'-56'16'1633,"-9"-9"1632,-8-7-2369,-8-9-1008,-2-5-328,11 1-137,4 4-135,14 0-1032,9 0-1881,3-3 2105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11.582"/>
    </inkml:context>
    <inkml:brush xml:id="br0">
      <inkml:brushProperty name="width" value="0.05" units="cm"/>
      <inkml:brushProperty name="height" value="0.05" units="cm"/>
    </inkml:brush>
  </inkml:definitions>
  <inkml:trace contextRef="#ctx0" brushRef="#br0">2061 1706 8386,'-1'1'157,"1"-1"1,0 0-1,0 0 1,0 1 0,-1 0 1102,1-1-1103,0 0 1,-1 0-1,1 1 1,0-1 0,0 0-1,0 0 1,-1 0-1,1 0 1,0 0-1,0 0 1,-1 0-1,1 0 1,0 0-1,0 0 1,-1 0 0,1 0-1,0 0 1,0 0-1,0 0 1,-1 0-1,1 0 1,0 0-1,0 0 1,-1 0-1,1 0 1,0 0 0,0 0-1,0-1 1,-1 1-1,1 0 1,0 0-1,-19-8 375,5 2-41,-11-2-150,0-1-1,2-1 0,-1-1 1,1-1-1,1-1 1,0-1-1,-30-25 0,-178-173 1373,16-16-720,-22-21-51,138 160-786,-130-92 0,-32-27-235,18-13-512,233 215 323,6 11 100,10 17 40,-3-11 119,-4-11 9,0 0 0,0 0 0,0 0 0,0 0 0,0 0 0,0 0-1,0 0 1,0 0 0,0 0 0,0 0 0,0 0 0,0 0 0,-1 0 0,1 0-1,0 0 1,0 0 0,0 0 0,0 0 0,0 0 0,0 0 0,0 0-1,0 0 1,0 0 0,0 0 0,0 0 0,0 0 0,0 1 0,0-1 0,0 0-1,0 0 1,0 0 0,0 0 0,0 0 0,0 0 0,0 0 0,0 0 0,0 0-1,0 0 1,0 0 0,-1 0 0,1 0 0,0 0 0,0 0 0,2 1 33,-9-11 6,7 10-40,0-1 1,0 1 0,0-1 0,0 1 0,0-1-1,-1 1 1,1 0 0,0-1 0,0 1 0,0-1-1,0 1 1,1-1 0,-1 1 0,0-1 0,0 1 0,0 0-1,0-1 1,0 1 0,0-1 0,1 1 0,-1 0-1,0-1 1,0 1 0,1-1 0,-1 1 0,0 0-1,1-1 1,-1 1 0,0 0 0,1 0 0,-1-1-1,0 1 1,1 0 0,-1 0 0,0-1 0,1 1-1,-1 0 1,1 0 0,-1 0 0,1 0 0,13-5-18,-8 3 8,0-1 0,1 2-1,-1-1 1,1 1 0,-1 0 0,9 0-1,43-1-64,-1 3 0,1 2-1,59 11 1,42 10 42,-159-23 33,1-1-1,-1 0 1,1 0 0,-1 0 0,0 1 0,1-1 0,-1 0 0,0 0 0,1 0 0,-1 0 0,1 0-1,-1 0 1,0 0 0,1 0 0,-1 0 0,1 0 0,-1 0 0,1 0 0,-1 0 0,0 0 0,1 0 0,-1-1-1,0 1 1,1 0 0,-1 0 0,0 0 0,1-1 0,-1 1 0,0 0 0,1 0 0,-1-1 0,0 1-1,1 0 1,-1-1 0,-12-9-9,-33-13-25,43 22 31,-260-99-77,190 75 122,23 7 29,-1 3 0,-75-13 0,120 27-75,0 0 1,1 1-1,-1 0 1,0 0-1,0 0 1,1 0-1,-1 1 1,0 0-1,1 0 1,-1 0-1,1 0 1,-7 3-1,9-2 0,0-1 0,-1 1 0,1 0 0,0 0-1,0 0 1,0 0 0,0 0 0,0 1 0,0-1 0,1 1 0,-1-1 0,1 1 0,0 0 0,0-1 0,0 1-1,0 0 1,0 0 0,0 0 0,1-1 0,-1 5 0,-3 37-25,2 1 1,4 48-1,1-55 20,-3 0-1,-1-1 0,-11 69 0,12-102-128,-1 0 0,0 0 1,0-1-1,0 1 0,0 0 1,-1-1-1,1 1 1,-1-1-1,0 1 0,0-1 1,0 0-1,-1 0 0,1 0 1,-1 0-1,1 0 1,-1 0-1,0-1 0,0 1 1,-1-1-1,1 0 0,0 0 1,-1 0-1,1 0 0,-7 1 1,-9 2-2716,6 3 1085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12.406"/>
    </inkml:context>
    <inkml:brush xml:id="br0">
      <inkml:brushProperty name="width" value="0.05" units="cm"/>
      <inkml:brushProperty name="height" value="0.05" units="cm"/>
    </inkml:brush>
  </inkml:definitions>
  <inkml:trace contextRef="#ctx0" brushRef="#br0">0 24 7690,'81'-9'3692,"71"-5"-1718,-131 14-1877,0 0-1,0 2 1,0 0-1,0 1 1,21 6-1,-36-7-35,0 0-1,-1 0 1,1 0 0,-1 0 0,0 1-1,0 0 1,0 0 0,0 1-1,0-1 1,-1 1 0,1 0 0,-1 0-1,7 9 1,-8-9 10,-1 1 1,1 0-1,-1 0 1,0-1-1,-1 1 0,1 0 1,-1 0-1,0 1 1,0-1-1,0 0 0,-1 0 1,0 0-1,0 1 1,0-1-1,-2 10 0,0-9-30,0 1-1,0-1 1,0 0 0,-1 0-1,0 0 1,0 0-1,0 0 1,-1-1-1,0 1 1,0-1-1,0 0 1,-8 7-1,-9 6 8,-39 27 0,22-17-34,-76 59-1623,111-84 1379,3-3 112,-1 0 0,0 0 0,1 1 0,-1-1 0,1 0 0,-1 1 0,0-1 0,1 1 0,-1-1 0,1 0 0,-1 1 0,1-1 0,0 1 0,-1 0 0,1-1-1,-1 1 1,1-1 0,0 1 0,0 0 0,-1-1 0,1 1 0,0 0 0,0-1 0,0 1 0,-1 0 0,1-1 0,0 1 0,0 0 0,0-1 0,0 1 0,0 0 0,1-1 0,-1 1 0,0 0 0,0-1 0,0 1 0,1 1 0,12 11-1624</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12.754"/>
    </inkml:context>
    <inkml:brush xml:id="br0">
      <inkml:brushProperty name="width" value="0.05" units="cm"/>
      <inkml:brushProperty name="height" value="0.05" units="cm"/>
    </inkml:brush>
  </inkml:definitions>
  <inkml:trace contextRef="#ctx0" brushRef="#br0">39 19 15267,'-22'4'672,"13"-6"-568,2-7-1168,23-2 432</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14.291"/>
    </inkml:context>
    <inkml:brush xml:id="br0">
      <inkml:brushProperty name="width" value="0.05" units="cm"/>
      <inkml:brushProperty name="height" value="0.05" units="cm"/>
    </inkml:brush>
  </inkml:definitions>
  <inkml:trace contextRef="#ctx0" brushRef="#br0">33 34 3737,'-3'-23'3942,"3"23"-3822,0 0 1,0-1-1,0 1 0,0-1 0,0 1 1,0-1-1,0 1 0,0 0 1,0-1-1,-1 1 0,1-1 1,0 1-1,0 0 0,0-1 1,-1 1-1,1 0 0,0-1 0,0 1 1,-1 0-1,1-1 0,0 1 1,-1 0-1,1 0 0,0-1 1,-1 1-1,1 0 0,-1 0 1,1 0-1,0 0 0,-1-1 0,1 1 1,-1 0-1,1 0 0,0 0 1,-1 0-1,1 0 0,-1 0 1,1 0-1,-1 0 0,1 0 1,0 0-1,-1 0 0,1 0 1,-1 0-1,1 1 0,0-1 0,-1 0 1,1 0-1,-1 0 0,1 1 1,-1-1-1,0 2-23,0 0-1,0-1 1,0 1 0,0 0-1,0 0 1,0 0 0,0 0-1,0 0 1,1 0 0,-1 0-1,1 0 1,0 0-1,0 0 1,-1 0 0,1 1-1,1 2 1,-2 1 12,-2 75-29,10 104-1,21 82-77,0-9-7,-24-200-45,-3-21-286,2-1-1,1 1 0,2-1 0,13 42 1,-8-55-267</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15.130"/>
    </inkml:context>
    <inkml:brush xml:id="br0">
      <inkml:brushProperty name="width" value="0.05" units="cm"/>
      <inkml:brushProperty name="height" value="0.05" units="cm"/>
    </inkml:brush>
  </inkml:definitions>
  <inkml:trace contextRef="#ctx0" brushRef="#br0">64 390 5913,'-16'-26'1543,"1"-1"0,-16-41 0,31 66-1424,-1 1 1,1-1-1,0 0 0,-1 0 0,1 1 0,0-1 0,0 0 1,0 0-1,0 0 0,1 0 0,-1 1 0,0-1 1,1 0-1,-1 0 0,1 1 0,0-1 0,-1 0 0,1 1 1,0-1-1,0 1 0,0-1 0,0 1 0,0-1 0,1 1 1,-1 0-1,3-3 0,3-2 204,1 0 0,0 1 0,16-8 0,-23 12-316,330-157 976,-315 151-990,1 1 0,0 0 1,31-6-1,-42 11 4,-1 1 1,1 0 0,-1-1-1,1 2 1,-1-1 0,0 1-1,1-1 1,-1 1 0,0 1 0,1-1-1,-1 1 1,0 0 0,0 0-1,0 1 1,0-1 0,8 7-1,-8-5-18,1 1-1,0 0 0,-1 0 0,0 1 1,0-1-1,0 1 0,-1 0 0,0 0 0,0 0 1,-1 1-1,1 0 0,2 9 0,-4-10-10,-1 1 0,0-1-1,0 1 1,-1-1 0,1 1-1,-2 0 1,1-1 0,-1 1-1,0-1 1,0 1 0,0-1-1,-1 1 1,0-1 0,-4 8-1,-63 122-272,3-6 326,38-71 17,12-27-39,1 1 0,-19 66 0,33-98-5,1 1 0,-1-1 0,1 1 0,0 0 0,0-1 1,-1 1-1,1 0 0,0-1 0,0 1 0,1 0 0,-1-1 0,0 1 0,0 0 0,1-1 1,-1 1-1,1-1 0,-1 1 0,1-1 0,0 1 0,0-1 0,0 1 0,-1-1 1,1 0-1,1 1 0,-1-1 0,0 0 0,0 0 0,0 0 0,1 0 0,-1 0 0,0 0 1,1 0-1,-1 0 0,1-1 0,-1 1 0,1 0 0,-1-1 0,1 1 0,0-1 1,-1 0-1,1 1 0,3-1 0,1 0 0,0 0 1,1 0-1,-1 0 0,1-1 1,-1 0-1,0 0 1,0-1-1,1 0 0,-1 0 1,6-3-1,34-19 5,-25 12 0,1 0 0,0 2 0,27-8 0,-42 15 1,1 2 0,-1-1 0,1 1-1,-1 0 1,1 1 0,0-1 0,-1 2 0,1-1-1,0 1 1,-1 0 0,1 1 0,-1-1 0,1 2-1,8 3 1,-7-2-15,0 1 0,-1 0 1,0 0-1,0 1 0,0 0 0,-1 1 0,0 0 0,0 0 1,-1 0-1,1 1 0,-2-1 0,1 2 0,-1-1 0,0 1 1,-1-1-1,0 1 0,-1 0 0,1 1 0,2 13 0,-4-10-16,1 0-1,-2 0 0,0 1 0,0-1 1,-1 0-1,-1 0 0,0 1 0,-1-1 0,0 0 1,-1 0-1,-1 0 0,0-1 0,-10 23 1,3-16-31,-1 0 0,-1-2 1,0 1-1,-2-2 1,0 0-1,0 0 1,-33 24-1,12-14 65,0-2 0,-77 37 0,98-55-66,-1 1 1,1-2 0,-1 0 0,0-1 0,0 0 0,0-2-1,0 0 1,-1 0 0,1-2 0,-1 0 0,1-1 0,-32-5-1,8-3-903,-41-13 0,70 17 254,16 1 317</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16.485"/>
    </inkml:context>
    <inkml:brush xml:id="br0">
      <inkml:brushProperty name="width" value="0.05" units="cm"/>
      <inkml:brushProperty name="height" value="0.05" units="cm"/>
    </inkml:brush>
  </inkml:definitions>
  <inkml:trace contextRef="#ctx0" brushRef="#br0">2445 1897 10322,'0'14'818,"1"8"-603,-1-1 0,-1 0 0,-1 0 0,0 0 0,-2 0 0,0-1 0,-11 30 0,-125 227-114,119-241-80,-41 54 1,49-73-16,-2-1 0,0 0 0,0-1 1,-1-1-1,-20 13 0,7-8 8,-1-3 0,-1 0 0,0-2 0,-1-1 0,-59 16 0,11-11 586,-103 9 1,111-22-288,0-3-1,0-3 1,0-3 0,1-4 0,0-2 0,-108-31 0,126 26-125,2-3 1,0-2-1,-63-34 1,78 34-145,2-1 0,0-2-1,1-1 1,2-2 0,-33-34 0,-1-7 96,12 14 102,2-2 0,-54-78 0,86 103-69,2 0 0,2-1 0,-16-44 0,-25-103 89,43 134-263,1-3 10,2 0 0,2-1 0,-4-84-1,12 56 95,14-125-1,-6 155-40,2 0 0,2 1-1,2 1 1,2 0-1,2 1 1,1 0 0,43-67-1,209-258 8,-254 347-75,6-6 4,1 1-1,1 1 0,1 1 1,2 1-1,0 2 0,1 1 1,1 1-1,1 2 0,0 0 1,2 3-1,36-13 0,16 0 5,2 3-1,1 4 0,0 4 1,1 4-1,0 3 0,1 5 1,177 13-1,-217-1 17,0 1-1,-1 2 1,0 3 0,-1 1-1,-1 3 1,0 2 0,46 27-1,-70-34-13,-1 1 0,-1 1 0,0 1 0,-2 1 0,1 1 0,-2 0 0,-1 1 0,0 1 0,-1 1 0,-1 0 0,-1 1 0,-1 0 0,18 46 0,-6-4 4,-2 1 0,-4 2-1,13 76 1,-15-68-8,3-2 0,41 101 1,-24-74 15,-32-87-14,-1 1 0,-1 0-1,0 0 1,-1 0 0,-1 1-1,0-1 1,-1 0-1,0 1 1,-4 21 0,-1-13 1,0 1 1,-2-1-1,-1-1 0,-20 43 1,-27 36 13,-129 178 0,-2 13-1538,155-247-636,14-22 360,-3 13 323</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17.704"/>
    </inkml:context>
    <inkml:brush xml:id="br0">
      <inkml:brushProperty name="width" value="0.05" units="cm"/>
      <inkml:brushProperty name="height" value="0.05" units="cm"/>
    </inkml:brush>
  </inkml:definitions>
  <inkml:trace contextRef="#ctx0" brushRef="#br0">7 1544 6945,'0'0'117,"-1"0"0,1 0 0,0 0 0,0 0 0,0 0 0,0 0 0,-1 0-1,1 0 1,0 0 0,0 0 0,0 0 0,0 0 0,-1 0 0,1 0 0,0 0-1,0 0 1,0 0 0,-1 0 0,1 0 0,0 0 0,0 0 0,0 0-1,0 0 1,0 0 0,-2 1 818,2-1-818,0 0 0,0 1 0,0-1 0,0 0-1,0 0 1,0 0 0,0 0 0,0 0 0,0 1 0,0-1 0,1 2 230,7-5 385,34-21 592,-18 11-861,-1-1 1,0-1-1,30-26 1,85-86 351,218-156 0,-158 145-329,241-159-332,-194 164-73,-84 50-37,-138 69-33,-1-2 0,-1 0 0,32-30-1,-33 27 4,-12 13-2,0 0-1,0 0 0,1 1 1,0 0-1,19-8 0,-26 12-8,-1 1-1,-1 0 0,0 0 0,0 0 0,0 0 0,0 0 0,1 0 0,-1 0 0,0 0 0,0 0 0,0 0 0,0 0 0,0 0 0,1 0 0,-1 0 0,0 0 0,0-1 0,0 1 0,0 0 0,0 0 0,1 0 0,-1 0 0,0 0 0,0 0 0,0 0 0,0-1 0,0 1 0,0 0 0,0 0 0,0 0 0,0 0 0,0-1 0,0 1 0,0 0 0,1 0 0,-1 0 0,0 0 0,0-1 0,0 1 0,0 0 0,0 0 0,0 0 0,-1 0 0,1 0 0,0-1 0,0 1 0,0 0 0,0 0 0,0 0 0,-11-6 60,-25-3 6,25 6-41,-63-16 267,1-4 0,-132-61 1,152 60-224,23 11-98,-29-17 0,52 24-19,8 3-37,15 4-55,19 6 47,0 3-1,43 16 0,15 6 26,-19-14 40,-42-11 30,-1 1-1,0 1 1,0 2-1,55 27 1,-80-34-1,-1 0 1,1 0-1,-1 0 0,1 1 1,-1 0-1,0 0 1,-1 0-1,1 1 1,-1-1-1,0 1 0,-1 0 1,0 0-1,1 1 1,2 10-1,-2-5 0,-2 0 0,0 0 0,0 0 0,-1 0 1,0 0-1,-1 0 0,-3 21 0,-4 12-13,-3 0-1,-29 87 1,-9 33-133,43-137-34,1 0-1,2 0 1,0-1-1,5 54 1,0-60-581,0-1 1,1 1-1,1-1 1,1 0-1,1 0 0,17 35 1,-10-36-704</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18.258"/>
    </inkml:context>
    <inkml:brush xml:id="br0">
      <inkml:brushProperty name="width" value="0.05" units="cm"/>
      <inkml:brushProperty name="height" value="0.05" units="cm"/>
    </inkml:brush>
  </inkml:definitions>
  <inkml:trace contextRef="#ctx0" brushRef="#br0">1 59 9818,'7'-6'530,"0"0"1,1 0-1,0 1 0,0 0 1,0 0-1,0 1 0,1 0 1,0 1-1,0 0 0,10-2 1,-12 3-491,0 0 0,0 1 0,0 0 0,0 1 0,0-1 0,0 1 0,0 1 0,0-1 0,0 1 0,0 1 0,0-1 0,0 1-1,12 5 1,-17-5 13,1 0 0,0 0 0,-1 0 0,1 0 0,-1 0 0,0 1 0,0-1 0,0 1 0,0 0 0,0 0 0,0-1 0,-1 1 0,2 5 0,13 45 340,-11-36-301,-2-3-56,0 0 0,0 0-1,-1 0 1,-1 0-1,-1 0 1,0 0 0,0 0-1,-1 0 1,-1 0-1,-1 0 1,0 0 0,-7 20-1,-4 3-255,-1-1 0,-2 0-1,-1-2 1,-2 0 0,-24 32 0,25-44-2585,1-13 1169</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3:42.239"/>
    </inkml:context>
    <inkml:brush xml:id="br0">
      <inkml:brushProperty name="width" value="0.05" units="cm"/>
      <inkml:brushProperty name="height" value="0.05" units="cm"/>
      <inkml:brushProperty name="color" value="#00A0D7"/>
    </inkml:brush>
  </inkml:definitions>
  <inkml:trace contextRef="#ctx0" brushRef="#br0">31 1 9802,'-1'0'63,"-1"1"-1,1 0 1,0 0-1,0-1 1,-1 1 0,1 0-1,0 0 1,0 0-1,0 0 1,0 1 0,0-1-1,0 0 1,0 0-1,1 0 1,-1 1 0,0-1-1,0 2 1,-6 29 338,4 6-251,1 0-1,2 0 0,8 56 0,26 115 501,-34-206-642,17 73 227,8 48 10,-23-105-209,0 1 1,-1-1-1,-1 1 0,-2 24 1,2-44-34,0 0 1,0 1-1,0-1 1,0 0-1,0 1 0,0-1 1,0 0-1,0 1 1,0-1-1,0 0 0,0 1 1,0-1-1,0 0 1,0 1-1,0-1 1,0 0-1,0 1 0,0-1 1,-1 0-1,1 1 1,0-1-1,0 0 0,0 0 1,-1 1-1,1-1 1,0 0-1,0 0 1,0 1-1,-1-1 0,1 0 1,0 0-1,-1 0 1,1 1-1,0-1 0,0 0 1,-1 0-1,1 0 1,0 0-1,-1 0 1,0 1-1,-7-17 88,2-4-69,1 0 0,2 0 0,0-1 0,1 1 0,1-1 1,2-37-1,5 5 316,17-75 1,38-76 739,-52 178-1011,52-128 145,-60 151-212,1 0 0,-1 0 0,1 0 0,0 0 1,-1 0-1,1 1 0,1-1 0,-1 1 0,0-1 0,0 1 0,1 0 0,0 0 0,5-4 0,-7 6-1,1-1 0,0 1 0,-1 0 0,1 0 0,0-1 0,-1 1 0,1 1 1,-1-1-1,1 0 0,0 0 0,-1 0 0,1 1 0,-1-1 0,1 1 0,0-1 0,-1 1 0,1 0 1,-1 0-1,0-1 0,1 1 0,-1 0 0,0 0 0,1 1 0,-1-1 0,0 0 0,0 0 0,0 0 0,0 1 1,1 1-1,7 9-14,0 1 1,0 1 0,-2 0 0,0 0 0,0 0-1,8 29 1,19 98-82,1 121-72,-3-18-1131,-31-237 827,1 1 0,-1-1 0,1 1 0,1-1 0,6 14 0,2-7-664</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18.638"/>
    </inkml:context>
    <inkml:brush xml:id="br0">
      <inkml:brushProperty name="width" value="0.05" units="cm"/>
      <inkml:brushProperty name="height" value="0.05" units="cm"/>
    </inkml:brush>
  </inkml:definitions>
  <inkml:trace contextRef="#ctx0" brushRef="#br0">0 1 12267,'14'2'208</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21.042"/>
    </inkml:context>
    <inkml:brush xml:id="br0">
      <inkml:brushProperty name="width" value="0.05" units="cm"/>
      <inkml:brushProperty name="height" value="0.05" units="cm"/>
    </inkml:brush>
  </inkml:definitions>
  <inkml:trace contextRef="#ctx0" brushRef="#br0">88 102 4609,'-44'-5'4462,"41"5"-4289,0 0 1,0-1-1,1 0 1,-1 0-1,0 0 1,1 0-1,-1 0 1,0-1-1,1 1 1,-1-1-1,1 1 1,-4-4-1,5 2-133,0 1-1,0 0 1,1-1-1,-1 1 1,0-1 0,1 1-1,0 0 1,-1-1-1,1 1 1,0-1-1,1 1 1,-1-1-1,0 1 1,1-1-1,-1 1 1,1-1-1,0 1 1,-1 0-1,1-1 1,0 1-1,1 0 1,-1 0-1,0 0 1,1 0-1,-1 0 1,1 0-1,0 0 1,-1 0-1,1 1 1,0-1-1,0 1 1,0-1-1,0 1 1,3-2-1,-4 3-38,1-1 0,-1 1 0,1-1 0,0 1 0,-1 0 0,1 0 0,-1 0 0,1 0 0,0 0 0,-1 0 0,1 0 0,0 0 0,-1 0-1,1 1 1,-1-1 0,1 1 0,0-1 0,-1 1 0,1 0 0,-1 0 0,0-1 0,1 1 0,-1 0 0,0 0 0,1 0 0,-1 1 0,0-1 0,0 0 0,0 0-1,0 1 1,0-1 0,0 0 0,0 1 0,-1-1 0,1 1 0,0-1 0,-1 1 0,0 0 0,1 2 0,2 7 3,-2 0 1,1 0 0,-1 0-1,-1 19 1,-1-18-4,2-6-2,-1 4-11,0-1 0,-1 1 0,-3 16 0,4-24 10,0-1 1,-1 1 0,1-1 0,-1 1 0,1-1 0,-1 1-1,1-1 1,-1 0 0,0 1 0,0-1 0,1 0 0,-1 1-1,0-1 1,0 0 0,-1 0 0,1 0 0,0 0 0,0 0-1,0 0 1,-1 0 0,1 0 0,0-1 0,-1 1 0,1 0-1,-1-1 1,1 1 0,-1-1 0,1 0 0,-1 1 0,-2-1-1,3 0 11,-1 0-1,0-1 0,1 1 1,-1 0-1,0-1 1,1 1-1,-1-1 0,1 0 1,-1 0-1,1 1 0,0-1 1,-1 0-1,1 0 0,0 0 1,-1 0-1,1-1 0,0 1 1,0 0-1,0 0 1,0-1-1,0 1 0,1-1 1,-1 1-1,0-1 0,0 1 1,1-1-1,-1-2 0,0 2 28,0-1 0,1 1 0,-1-1 0,1 1 0,0-1 0,-1 1 0,1-1 0,0 1 0,1-1 0,-1 1 0,0-1 0,1 1 0,-1-1 0,1 1 0,0 0 0,0-1 0,2-3 0,0 3-28,-1 0 0,1 0 0,-1 0 0,1 0 0,0 0 0,0 1 1,1-1-1,-1 1 0,0 0 0,1 0 0,-1 0 0,1 1 0,0-1 0,0 1 0,-1 0 0,1 0 0,4 0 1,-1 0 8,0 1 0,-1 0 0,1 0 0,0 0 1,-1 1-1,1 0 0,-1 1 0,1 0 0,11 4 1,-11-3-6,1 0 0,0 1 0,-1 0 0,0 1 0,0-1 0,0 1 0,0 1-1,-1-1 1,0 1 0,0 0 0,0 1 0,-1-1 0,0 1 0,0 0 0,-1 0 0,6 13 0,-9-18-14,0-1 1,-1 1-1,1 0 0,-1-1 0,1 1 0,-1 0 0,0 0 0,1-1 0,-1 1 1,0 0-1,0 0 0,0 0 0,0-1 0,-1 1 0,1 0 0,0 0 0,-1-1 1,1 1-1,-1 0 0,0-1 0,1 1 0,-1 0 0,0-1 0,0 1 0,0-1 1,0 1-1,0-1 0,-1 0 0,1 0 0,0 1 0,-1-1 0,1 0 0,-1 0 0,1 0 1,-1 0-1,1 0 0,-1-1 0,0 1 0,1 0 0,-4 0 0,-1 0-4,0 0-1,-1 0 1,1-1 0,-1 0-1,1 0 1,-1 0-1,1-1 1,-1 0-1,1 0 1,-9-3-1,3 0 35,0 0-1,0-1 0,1 0 0,0-1 1,0 0-1,0-1 0,1 0 0,-13-11 1,22 17-30,0 0 1,0 0-1,0 0 1,1 0 0,-1-1-1,0 1 1,0 0-1,1-1 1,-1 1 0,1 0-1,-1-1 1,1 1-1,-1-1 1,1 1 0,0-1-1,0 1 1,0-1-1,0 1 1,0-1-1,0 1 1,0-1 0,0 1-1,1-1 1,-1 1-1,1-1 1,-1 1 0,1-1-1,-1 1 1,1 0-1,0-1 1,0 1 0,-1 0-1,1 0 1,1-2-1,1 1-105,-1-1 1,1 1-1,0-1 0,-1 1 0,1 0 0,0 0 0,0 0 0,1 0 0,-1 1 1,0-1-1,1 1 0,-1 0 0,5-1 0,14-1-426</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23.839"/>
    </inkml:context>
    <inkml:brush xml:id="br0">
      <inkml:brushProperty name="width" value="0.05" units="cm"/>
      <inkml:brushProperty name="height" value="0.05" units="cm"/>
    </inkml:brush>
  </inkml:definitions>
  <inkml:trace contextRef="#ctx0" brushRef="#br0">948 194 7618,'-7'-13'759,"0"0"1,-1 0 0,-1 1-1,0 0 1,0 1-1,-21-19 1,19 21-470,-1-1 0,-1 2-1,0-1 1,0 2 0,0 0-1,-19-7 1,16 8-168,-1 1-1,0 1 1,0 0-1,0 2 0,-1 0 1,1 0-1,-1 2 1,1 0-1,-1 1 1,1 1-1,0 0 1,-30 10-1,25-6-109,2 2 1,-1 0-1,1 2 0,1 0 1,-1 1-1,2 1 0,-28 23 0,23-15-59,1 2-1,1 1 1,0 1-1,-30 47 1,21-21-48,3 1 0,2 2 0,2 1 1,3 1-1,-18 73 0,32-104 89,1 0 0,0 1 0,2-1 0,1 1 0,1 0 0,3 34 0,-1-50 12,1 1 0,0-1 0,0 1 0,0-1 0,1 0 0,1 0 0,0 0 0,0-1 0,0 1 0,1-1 0,1 0 0,-1 0 0,1-1 0,0 0 0,1 0 0,0 0 0,0-1-1,0 0 1,12 7 0,-2-4 15,0 0 0,1-2 0,0 0 0,0-1 0,0-1 0,1 0 0,0-1 0,0-2 0,24 2 0,-8-4 4,-1 0 0,0-2 0,1-2 0,42-10 0,119-49-508,-123 37-997,-23 9 704</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24.675"/>
    </inkml:context>
    <inkml:brush xml:id="br0">
      <inkml:brushProperty name="width" value="0.05" units="cm"/>
      <inkml:brushProperty name="height" value="0.05" units="cm"/>
    </inkml:brush>
  </inkml:definitions>
  <inkml:trace contextRef="#ctx0" brushRef="#br0">252 50 4601,'7'-4'139,"3"-3"590,1 0 0,0 1 0,1 0 0,-1 0 0,24-6 0,-35 12-668,0-1 0,0 1 1,0 0-1,1 0 0,-1 0 0,0 0 0,0 0 1,0 0-1,1 0 0,-1 0 0,0 0 0,0 0 1,1 0-1,-1 0 0,0 0 0,0 0 0,1 0 1,-1 0-1,0 0 0,0 0 0,0 0 0,1 0 1,-1 0-1,0 1 0,0-1 0,1 0 0,-1 0 1,0 0-1,0 0 0,0 0 0,0 1 0,1-1 0,-1 0 1,0 0-1,0 0 0,0 0 0,0 1 0,0-1 1,0 0-1,1 0 0,-1 1 0,0-1 0,0 0 1,-5 14 1205,-13 11-83,-26 23-629,1 2-1,3 1 1,-40 66 0,60-79-570,2 1-1,1 1 1,2 1 0,1 0-1,3 1 1,1 0 0,-8 82 0,16-88-22,1 0 0,1 0 1,3-1-1,0 1 1,3-1-1,1 1 1,1-1-1,2-1 0,26 62 1,-31-87-15,0 1 0,0-1 0,0 0 0,2 0 0,-1 0 0,1-1 0,0 0 0,0-1 0,1 1 0,15 9 0,-17-13-146,1 0 1,-1-1-1,1 0 1,0 0-1,1 0 0,-1-1 1,0 0-1,1-1 1,-1 0-1,1 0 1,-1 0-1,1-1 0,-1 0 1,1-1-1,8-1 1,35-10-965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25.072"/>
    </inkml:context>
    <inkml:brush xml:id="br0">
      <inkml:brushProperty name="width" value="0.05" units="cm"/>
      <inkml:brushProperty name="height" value="0.05" units="cm"/>
    </inkml:brush>
  </inkml:definitions>
  <inkml:trace contextRef="#ctx0" brushRef="#br0">119 180 10554,'6'0'220,"0"-1"0,0 0-1,0 0 1,0-1 0,5-2 0,27-5-104,-35 9-78,0-1 0,0 2 0,0-1 0,0 0 0,0 1 0,0-1 0,0 1-1,0 0 1,0 0 0,-1 0 0,1 0 0,0 0 0,-1 1 0,1-1 0,0 1 0,3 3-1,-2-1 45,0 0-1,0 1 0,0-1 0,-1 1 0,0 0 0,0 0 0,5 11 0,-1 1 77,-1 1 0,-1 0 0,-1 0-1,3 25 1,-6-29-136,0-1-1,-1 1 1,0-1-1,-1 1 1,0-1 0,-2 1-1,1-1 1,-2 0-1,0 0 1,-10 23-1,11-29-19,0 0-1,-1-1 1,0 1-1,0-1 0,-1 0 1,0 0-1,0 0 1,0-1-1,0 0 0,-1 0 1,0 0-1,0-1 1,-1 0-1,1 0 0,-1-1 1,1 1-1,-1-1 0,0-1 1,-1 1-1,1-1 1,-9 1-1,11-2 2,0-1 1,0 0-1,1 0 1,-1 0-1,0 0 1,0-1-1,0 0 0,1 0 1,-1 0-1,0-1 1,1 1-1,-1-1 0,1 0 1,-1-1-1,1 1 1,0-1-1,0 1 1,0-1-1,1-1 0,-1 1 1,1 0-1,-1-1 1,1 0-1,0 1 0,1-1 1,-1 0-1,0-1 1,-1-4-1,-2-4 72,0-1 0,1 0 0,1 0 0,0 0 1,1 0-1,1-1 0,0 0 0,0-17 0,3 12-109,0-1-1,1 1 1,1 0-1,1 0 1,1 0 0,1 1-1,0-1 1,2 1-1,0 1 1,14-24 0,-11 24-769,1 0 1,0 1 0,1 0 0,1 1-1,28-25 1,2 4-870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25.417"/>
    </inkml:context>
    <inkml:brush xml:id="br0">
      <inkml:brushProperty name="width" value="0.05" units="cm"/>
      <inkml:brushProperty name="height" value="0.05" units="cm"/>
    </inkml:brush>
  </inkml:definitions>
  <inkml:trace contextRef="#ctx0" brushRef="#br0">1 0 8482,'3'55'1154,"2"-1"0,2 0 0,16 53 0,6 46-449,-26-129-535,1 9 370,1 0 0,20 62 0,-25-94-532,0-1 0,0 0 0,0 0 0,0 0 0,0 0 0,0 0 1,0 1-1,0-1 0,0 0 0,0 0 0,0 0 0,0 0 0,0 0 0,0 0 1,0 0-1,0 1 0,0-1 0,0 0 0,1 0 0,-1 0 0,0 0 0,0 0 1,0 0-1,0 0 0,0 0 0,0 0 0,0 1 0,1-1 0,-1 0 0,0 0 1,0 0-1,0 0 0,0 0 0,0 0 0,0 0 0,1 0 0,-1 0 0,0 0 1,0 0-1,0 0 0,0 0 0,0 0 0,0 0 0,1 0 0,-1 0 0,0 0 1,0 0-1,0-1 0,0 1 0,0 0 0,0 0 0,1 0 0,-1 0 0,0 0 1,0 0-1,6-11 230,6-23 14,-10 28-164,19-60 303,54-113 0,-70 169-388,1 1 0,0 0 0,1 0 0,0 0 0,0 1 0,1 0 0,0 1 0,0-1 0,0 2 0,1-1 0,1 1 0,11-6 1,-16 10-2,0-1 1,0 1 0,1 0 0,-1 0 0,1 1 0,0-1 0,-1 1 0,1 0 0,0 1 0,0 0 0,0 0 0,-1 0 0,1 0 0,0 1 0,0 0 0,-1 0 0,1 1 0,-1 0 0,1 0 0,-1 0 0,1 0 0,-1 1 0,0 0 0,5 4 0,-2 0-6,0 0 0,-1 0-1,0 1 1,-1 0 0,1 1-1,-2-1 1,1 1 0,-1 1-1,0-1 1,-1 1 0,4 14-1,2 8-85,-2 1 0,5 42-1,-1 51-538,-8-78-712,-3-41 116,7-3 421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25.763"/>
    </inkml:context>
    <inkml:brush xml:id="br0">
      <inkml:brushProperty name="width" value="0.05" units="cm"/>
      <inkml:brushProperty name="height" value="0.05" units="cm"/>
    </inkml:brush>
  </inkml:definitions>
  <inkml:trace contextRef="#ctx0" brushRef="#br0">410 58 9426,'-18'-10'409,"0"2"-1,-1 0 0,-1 1 1,1 1-1,-1 1 1,0 0-1,0 2 1,0 0-1,-37 1 1,51 2-369,0 1 1,0 0-1,-1 0 1,1 0-1,0 1 0,1 0 1,-1 0-1,0 1 1,0 0-1,1 0 1,0 0-1,-1 0 1,1 1-1,1 0 0,-1 0 1,0 0-1,1 1 1,0-1-1,0 1 1,0 0-1,1 0 0,0 1 1,-1-1-1,-2 9 1,-1 3-14,0 0-1,2 1 1,0 0 0,-5 33 0,-1 78 3,10-111-28,-5 86-52,11 122 0,-2-183 24,3-1-1,1 0 0,2 0 1,2-1-1,28 70 0,-29-89 27,1-1 1,23 35-1,-30-50-84,0-1 1,1 1 0,-1-1 0,1 0 0,0 0 0,1 0 0,-1-1 0,1 0 0,0 0 0,0 0 0,0-1 0,0 0 0,12 4 0,-16-6-48,0-1 0,1 1 0,-1-1 0,0 0 0,1 0 0,-1 0 0,0 0 0,5-1 0,9-10-650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26.111"/>
    </inkml:context>
    <inkml:brush xml:id="br0">
      <inkml:brushProperty name="width" value="0.05" units="cm"/>
      <inkml:brushProperty name="height" value="0.05" units="cm"/>
    </inkml:brush>
  </inkml:definitions>
  <inkml:trace contextRef="#ctx0" brushRef="#br0">334 21 12235,'-45'7'888,"-2"-1"368,-9-8-608,6-9-680,0 4-144,14-4-176,9 9-136,12 2-720,8 4-929,11 7 1201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26.474"/>
    </inkml:context>
    <inkml:brush xml:id="br0">
      <inkml:brushProperty name="width" value="0.05" units="cm"/>
      <inkml:brushProperty name="height" value="0.05" units="cm"/>
    </inkml:brush>
  </inkml:definitions>
  <inkml:trace contextRef="#ctx0" brushRef="#br0">329 165 5545,'15'22'338,"-2"0"1,0 1-1,-1 0 0,-1 1 0,-1 0 0,-1 1 1,10 49-1,-17-60-248,0 0-1,-1 0 1,-1 0 0,0 0-1,-1 0 1,0 0 0,-4 15-1,2-19 43,0-1 0,0 1 0,-1 0 0,0-1 0,0 0 0,-1 0 0,-1 0 0,0-1 0,0 0 0,-11 12 0,9-13 19,1 0-1,-1-1 1,0-1 0,0 1 0,-1-1 0,1-1 0,-1 1 0,-1-1 0,1-1 0,0 0 0,-1 0 0,1-1 0,-1 0 0,0-1 0,0 0 0,0-1 0,0 0 0,1 0 0,-1-1 0,-12-2 0,14 2-13,-1-1 0,1 0 0,0-1 0,-1 0-1,1 0 1,1-1 0,-1 0 0,0 0 0,1-1 0,0 0 0,0 0 0,0 0 0,1-1 0,0 0 0,0-1 0,0 1 0,1-1 0,0 0 0,0 0 0,1-1 0,0 0 0,0 1 0,-3-13 0,5 13-73,1 0 0,0 0 0,0 0 0,1 0 0,0 0 1,0 0-1,0 0 0,1 0 0,0 0 0,1 0 0,-1 0 0,1 0 0,1 0 0,-1 1 0,1-1 1,6-8-1,5-9-85,2 1 1,33-39 0,-38 49-29,-6 7 0,138-156-2403,-117 136 537,1 1 0,1 1 0,53-34 0,-53 43 176</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26.835"/>
    </inkml:context>
    <inkml:brush xml:id="br0">
      <inkml:brushProperty name="width" value="0.05" units="cm"/>
      <inkml:brushProperty name="height" value="0.05" units="cm"/>
    </inkml:brush>
  </inkml:definitions>
  <inkml:trace contextRef="#ctx0" brushRef="#br0">0 1 4185,'2'66'734,"10"172"2011,-10-221-2662,1-1 0,1 0-1,0 0 1,1-1-1,0 1 1,14 25 0,-17-36 62,1 0 1,0 1 0,1-1-1,-1-1 1,1 1-1,0-1 1,0 1 0,1-1-1,-1 0 1,1 0 0,0-1-1,0 0 1,0 0-1,0 0 1,0 0 0,1-1-1,0 0 1,-1 0 0,1 0-1,0-1 1,7 2-1,-8-3 66,0 0 0,0 0-1,-1-1 1,1 1 0,0-1-1,0 0 1,-1 0 0,1-1-1,-1 1 1,1-1 0,-1 0-1,8-5 1,-5 3 11,-1-1-1,0-1 1,0 1-1,0-1 1,0 0 0,9-13-1,-4 1-53,-1 0-1,0-1 0,-2 0 1,13-40-1,6-65-879,-3 6-3224,-11 83 1600,0 11 853</inkml:trace>
  <inkml:trace contextRef="#ctx0" brushRef="#br0" timeOffset="1">482 174 4649,'3'76'951,"1"-5"1177,-4 0 1,-12 101-1,10-160-1782,1-10-266,0 0-1,1 0 1,0 0-1,-1 0 1,1 1-1,0-1 1,0 0-1,0 0 0,0 0 1,0 0-1,0 0 1,2 4-1,-2-6-70,0 0 0,0 0 0,0 0 0,0 0 0,0 0 0,0 1 0,1-1 0,-1 0 0,0 0 0,0 0 0,0 0 0,0 0 0,0 0 0,1 0 0,-1 0 0,0 0 0,0 0 0,0 0 0,0 0 0,1 0 0,-1 0 0,0 0 0,0 0 0,0 0 0,1 0 0,-1 0 0,0 0 0,0 0 0,0 0 0,0 0 0,1 0 0,-1 0 0,0 0 0,0 0 0,0 0 0,0 0 0,0 0 0,1-1 0,-1 1 0,0 0 0,0 0 0,0 0 0,0 0 0,6-4 41,0 0 1,0 0-1,-1-1 0,0 0 0,0 0 0,0 0 0,6-9 1,29-48 56,-16 23-62,5-5-32,81-110-64,-97 139 40,-3 0 6,2 2 0,0-1 1,0 2-1,1 0 0,1 0 0,0 1 1,22-13-1,-34 23 4,-1 0 0,1 0-1,0 0 1,-1 1 0,1-1 0,0 0 0,0 1-1,-1 0 1,1-1 0,0 1 0,0 0 0,0 0-1,0 0 1,0 0 0,-1 0 0,1 0 0,0 0-1,0 1 1,0-1 0,0 1 0,-1-1 0,1 1-1,0 0 1,-1 0 0,1 0 0,0 0 0,-1 0-1,1 0 1,-1 0 0,1 0 0,-1 0 0,0 1-1,0-1 1,1 1 0,-1-1 0,1 4 0,2 3-11,0 0 0,-1 0 0,0 1 1,0-1-1,-1 1 0,2 17 0,-1 9-157,-2 1 0,-2-1 0,-1 1 0,-1-1 0,-2 0 0,-2 0 0,-1 0 0,-1-1-1,-28 63 1,29-76-1166,4-17-293,-2-10 568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3:42.633"/>
    </inkml:context>
    <inkml:brush xml:id="br0">
      <inkml:brushProperty name="width" value="0.05" units="cm"/>
      <inkml:brushProperty name="height" value="0.05" units="cm"/>
      <inkml:brushProperty name="color" value="#00A0D7"/>
    </inkml:brush>
  </inkml:definitions>
  <inkml:trace contextRef="#ctx0" brushRef="#br0">667 115 8554,'0'-4'345,"0"0"0,-1 0 0,1 1 0,-1-1 0,0 0 1,0 0-1,0 1 0,0-1 0,-1 0 0,1 1 0,-1-1 0,0 1 1,0 0-1,0 0 0,-1 0 0,-2-4 0,0 3-226,0 0 1,0 0-1,0 0 0,0 1 0,-1-1 0,0 1 1,1 1-1,-1-1 0,-7-1 0,-3 0-152,-1 0-1,0 1 1,0 1 0,0 0-1,0 1 1,-27 3-1,27 0 10,0 1-1,1 0 1,-1 1-1,0 1 1,1 1 0,0 0-1,1 1 1,-1 1-1,1 0 1,1 1-1,-1 0 1,2 2-1,-1-1 1,1 2 0,1 0-1,0 0 1,-12 17-1,8-8-97,2 1 0,0 0-1,1 1 1,-14 35 0,9-12-157,-17 71 0,29-94 218,2 1 1,0-1 0,1 1-1,1 35 1,2-50 68,1 1 1,0-1 0,0 0-1,1 0 1,0 0 0,1 0-1,0-1 1,0 1 0,1-1-1,0 0 1,0 1 0,1-2-1,0 1 1,10 11 0,-7-10 17,1-1 1,0-1 0,0 0-1,0 0 1,1-1 0,0 0-1,0-1 1,0 0 0,1 0-1,0-1 1,-1-1-1,2 0 1,-1 0 0,0-1-1,1 0 1,-1-1 0,0-1-1,1 1 1,13-3 0,2-2-347,-1 0 0,-1-2 0,1-1 0,-1-1 0,0-1 1,-1-1-1,32-19 0,14-11-570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27.684"/>
    </inkml:context>
    <inkml:brush xml:id="br0">
      <inkml:brushProperty name="width" value="0.05" units="cm"/>
      <inkml:brushProperty name="height" value="0.05" units="cm"/>
    </inkml:brush>
  </inkml:definitions>
  <inkml:trace contextRef="#ctx0" brushRef="#br0">459 0 9474,'3'76'718,"-13"143"-1,2-105-965,-33 469 1215,39-571-934,0-18-21,-3-29 16,4 21 14,-4-24 128,-2 0 0,-12-38 0,15 62-98,-1-1 1,-1 1-1,0 0 0,-1 1 1,-1-1-1,0 2 0,0-1 1,-16-16-1,21 25-77,-1 0-1,0 1 0,0 0 1,0 0-1,-1 0 1,1 0-1,-1 1 1,1-1-1,-1 1 1,0 0-1,0 1 1,0-1-1,-9-1 1,10 3-19,0 0-1,0 0 1,0 0 0,0 0 0,0 1 0,0 0 0,0-1 0,0 1 0,0 1 0,1-1 0,-1 1 0,0-1 0,1 1 0,-1 0 0,1 0 0,0 1-1,0-1 1,0 1 0,-3 2 0,-3 5-45,1-1-1,1 1 1,0 1 0,0-1-1,1 1 1,-9 23-1,-22 78-211,26-73 239,2-11 15,5-17 2,-1 1 0,2 1 1,0-1-1,0 0 0,1 1 1,1-1-1,0 1 0,2 23 0,-1-33 7,1 0 0,-1 0 0,1-1-1,0 1 1,0 0 0,1-1 0,-1 1-1,0-1 1,1 0 0,0 1 0,-1-1-1,1 0 1,0 0 0,0 0-1,0 0 1,0 0 0,1 0 0,-1-1-1,0 1 1,1-1 0,-1 0 0,1 1-1,0-1 1,-1 0 0,1 0 0,0-1-1,0 1 1,5 0 0,4 0-7,0 0 0,-1-1-1,1 0 1,0-1 0,22-4 0,8-5 73,-1-1 0,0-2-1,61-29 1,107-70 449,-189 100-271,-1 0-1,0-1 0,26-24 0,-39 31-72,0-1 0,0 1-1,-1-1 1,0-1 0,0 1 0,0-1 0,-1 1-1,0-1 1,-1-1 0,0 1 0,4-17-1,-5 13-5,0-1-1,-1 0 0,0 0 1,-1 1-1,-1-1 0,0 0 0,-1 0 1,0 1-1,-5-15 0,6 24-145,0 0-1,0 0 0,-1 0 0,1 0 1,-1 0-1,0 0 0,0 1 0,0-1 1,0 0-1,0 1 0,-3-3 0,4 4-8,0 1-1,-1-1 0,1 0 0,0 0 1,0 1-1,-1-1 0,1 1 1,0-1-1,-1 1 0,1-1 0,0 1 1,-1 0-1,1 0 0,0 0 0,-1 0 1,1 0-1,-1 0 0,1 0 1,0 0-1,-1 0 0,1 1 0,-1-1 1,1 0-1,0 1 0,0-1 0,-1 1 1,1 0-1,0-1 0,-2 2 1,-1 2-22,0-1 1,0 1-1,0 0 1,0 1 0,1-1-1,-1 1 1,1-1 0,1 1-1,-1 0 1,0 0-1,1 0 1,-3 11 0,-2 7-121,-5 40 1,12-60 140,-7 44-86,2 0 0,2 0 0,4 64 0,1-85 97,2 1 0,0-1-1,1 0 1,2-1-1,1 1 1,1-1 0,18 36-1,-24-55-28,0 0 0,1 0-1,-1-1 1,1 0-1,1 1 1,9 8 0,-12-12-25,0-1 0,1 1 0,-1 0 0,1-1 0,0 0 0,0 1 0,-1-1-1,1 0 1,0-1 0,0 1 0,0 0 0,0-1 0,0 0 0,0 0 0,0 1 0,0-2 0,0 1 0,0 0 0,3-1 0,3-2-149,-1 0 1,1 0-1,0-1 0,-1 0 1,0 0-1,0-1 0,0 0 1,-1-1-1,0 0 0,0 0 1,0 0-1,-1-1 0,0 0 1,0 0-1,0 0 0,4-10 1,8-12-191,-2 0 1,-2-2 0,14-37 0,0-16 301,35-165 0,-61 231 147,-2 15-17,0-1 0,1 1 0,-1-1-1,1 1 1,0 0 0,0-1-1,0 1 1,0 0 0,1 0 0,-1 0-1,1 0 1,0 0 0,0 0-1,2-3 1,-4 6-23,1-1 0,-1 1 0,0 0 0,1 0 0,-1-1 0,0 1 0,1 0 0,-1 0 0,1-1 0,-1 1 0,1 0 0,-1 0 0,1 0 0,-1 0 0,0 0 0,1 0 0,-1 0 0,1 0 0,-1 0 0,1 0 0,-1 0 0,1 0 0,-1 0 0,1 0 0,-1 0 0,1 0 0,-1 0 0,0 1 0,1-1 0,-1 0 0,1 0 0,-1 1 0,0-1 0,1 0 0,-1 0 0,0 1 0,1-1 0,-1 0 0,0 1 0,1 0 0,11 20 312,-9-16-228,9 22 17,-1 1 0,-1 0 0,-2 1 1,0 0-1,3 35 0,-6-22-58,-1 1 0,-3 0 0,-4 43 0,2-65 139,-1 0 1,-1 0 0,-1-1 0,-1 0 0,-1 0-1,-15 36 1,4-32 555,17-23-722,-1-1 0,1 1-1,-1-1 1,1 1 0,-1-1 0,1 0 0,-1 1 0,1-1-1,-1 0 1,0 1 0,1-1 0,-1 0 0,1 0 0,-1 0-1,0 0 1,1 1 0,-1-1 0,1 0 0,-1 0-1,0 0 1,1 0 0,-1 0 0,0 0 0,1-1 0,-1 1-1,1 0 1,-1 0 0,0 0 0,1 0 0,-1-1-1,1 1 1,-1 0 0,1-1 0,-1 1 0,1 0 0,-1-1-1,1 1 1,-1-1 0,1 1 0,-1-1 0,1 1-1,0-1 1,-1 1 0,1-1 0,0 1 0,0-1 0,-1 0-1,-4-9 152,1 1 0,0-1 0,1 1 0,0-1 0,0 0-1,1 0 1,1 0 0,-1-12 0,0-11 82,4-44 0,1 42-222,1 1-1,2 0 0,2 0 1,1 0-1,1 1 0,2 0 1,1 1-1,23-41 1,-18 45-332,0 0 0,1 0 0,32-33 0,-29 40-906,0 0 1,0 1-1,51-32 1,-2 10-798</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28.014"/>
    </inkml:context>
    <inkml:brush xml:id="br0">
      <inkml:brushProperty name="width" value="0.05" units="cm"/>
      <inkml:brushProperty name="height" value="0.05" units="cm"/>
    </inkml:brush>
  </inkml:definitions>
  <inkml:trace contextRef="#ctx0" brushRef="#br0">444 0 9194,'-42'24'1431,"-62"37"2297,87-50-3215,0 2-1,1 0 0,-25 25 0,39-36-496,0 0 0,0 1 0,1-1 0,-1 0 0,0 1 0,1-1 0,0 1 0,-1 0 0,1-1-1,0 1 1,1 0 0,-1 0 0,0-1 0,1 1 0,-1 0 0,1 0 0,0 0 0,0 0 0,0 0 0,1 0 0,-1 0 0,1 0 0,-1-1 0,1 1-1,0 0 1,0 0 0,0-1 0,0 1 0,1 0 0,-1-1 0,3 4 0,6 6-49,-1 0 1,2-1 0,0 0-1,22 17 1,-17-15 28,-11-8-3,120 111-81,-113-103 94,-1 0 0,0 1 0,-1 1 0,-1-1 0,0 1 0,-1 1 1,11 29-1,-17-41-4,-1 0 1,0 0 0,0 0 0,0 0-1,-1 0 1,1 1 0,-1-1 0,0 0 0,0 0-1,-1 5 1,0-7-3,0 0 0,1 0 0,-1-1-1,0 1 1,0 0 0,0 0 0,0 0 0,-1-1 0,1 1-1,0 0 1,-1-1 0,1 0 0,-1 1 0,0-1 0,1 0-1,-1 1 1,0-1 0,0 0 0,1 0 0,-1-1 0,0 1-1,-3 0 1,-10 4-35,1-2 0,-1 0-1,0-1 1,-1-1 0,1 0-1,0-1 1,-17-2 0,-14-3-302,-48-12 1,74 14-52,0-2-1,0-1 1,1 0-1,0-2 1,-35-17-1,44 17 172,0 0-1,1 0 1,-13-14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28.343"/>
    </inkml:context>
    <inkml:brush xml:id="br0">
      <inkml:brushProperty name="width" value="0.05" units="cm"/>
      <inkml:brushProperty name="height" value="0.05" units="cm"/>
    </inkml:brush>
  </inkml:definitions>
  <inkml:trace contextRef="#ctx0" brushRef="#br0">0 1 15683,'5'27'777,"17"9"71,8 11-312,10 18-520,14 16-16,0 32 40,5 15 56,-7 21 152,-7 2 56,-30-21 16,-10-15-48,-28-25-152,-10-15-104,-8-26-240,3-13-200,6-24-696,8-12-593,-1-30 929</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31.942"/>
    </inkml:context>
    <inkml:brush xml:id="br0">
      <inkml:brushProperty name="width" value="0.05" units="cm"/>
      <inkml:brushProperty name="height" value="0.05" units="cm"/>
    </inkml:brush>
  </inkml:definitions>
  <inkml:trace contextRef="#ctx0" brushRef="#br0">6724 138 8922,'-40'-3'3459,"35"0"-2076,12 0-798,17-1-195,53 0 123,0 3-1,0 3 1,84 13-1,226 54-361,-251-41-110,-1 6 1,180 71 0,-254-78 26,-1 2-1,85 56 1,-104-56 4,-1 1 1,-2 3-1,-1 1 0,35 41 0,-28-24 77,-3 2 0,68 114-1,-93-137-106,-1 1 0,-2 1 0,-1 0 0,-1 0 0,-2 1 0,-1 1 0,6 58 0,-11-32 39,-3-1 0,-15 108 0,-37 116 696,45-246-605,-3 4 31,-1 0 0,-2-1 0,-2-1 0,-2 0 1,-34 59-1,36-76-107,-1-1 1,0-1 0,-2 0-1,0-1 1,-2-1-1,-21 16 1,-7 1 247,-82 45 0,-127 53 148,198-107-448,-1-3 1,-94 24 0,-28-2-8,-248 48 62,-270-3-25,24-37 46,551-48-88,-374 14 61,-146 7-80,-25 8 256,-1-42-164,-175-34 75,398 23-262,346 14 57,-382-27 11,369 19-24,1-6 0,-135-41-1,-43-36-57,210 63 75,-114-62 0,178 84 9,1 0 0,1-1 0,-1 0 1,2-1-1,0-1 0,-21-25 0,14 9-15,0 0-1,-27-56 0,38 67 24,2-1 0,0-1 0,1 1 0,1-1 0,0-1 0,2 1 0,1-1 0,-3-34 0,7 22-17,1 0-1,1 0 0,12-59 0,36-97-10,1-6 49,-44 158-14,32-129 16,-32 145-16,1 1 0,1 0 0,0 0 1,2 1-1,21-31 0,236-271 28,-240 291-31,20-22-1,3 3 0,2 1 1,3 3-1,1 3 0,2 2 1,1 2-1,3 3 0,1 3 1,132-47-1,206-36-34,-269 80 29,6 4 3,275-26 0,183-18 11,-495 62-4,146-1-1,103 20 10,-168 1-10,64-4 0,298 14 9,-489-11-12,232 13 9,63-21 8,185 6 23,280 65-56,-580-44 30,-117-7-14,218 63 1,-178-38 0,-86-22 8,-1 4 0,-1 2 1,-1 4-1,67 39 0,-112-53-4,0 0 1,-1 1 0,24 23-1,61 67 27,-35-32 11,78 88 106,-9-7-42,-131-145-103,18 19 8,28 34-1,-50-53-7,0 0 0,0 0 0,-1 1 0,0 0 0,-2 1 0,1-1 0,5 20 0,6 35 24,33 111 14,-5-43-10,-41-118-31,-1 0-1,0 0 1,-2 0 0,1 0 0,-2 1 0,-2 20 0,0-29-3,0 0 1,0 0 0,-1 0-1,0-1 1,-1 1 0,0-1-1,0 0 1,-1 0 0,-8 11 0,-8 7 11,-29 29 0,45-51-8,-15 14 7,-2 0 0,-1-1 0,0-2 0,-1 0 0,-40 17 0,-25 17 1,47-25-1,0-3-1,-2-1 0,-58 19 1,-139 27 48,80-24-76,-227 56-18,368-94 37,-46 8 12,0 3 0,-110 40 0,92-25-23,-1-3 0,-120 20 1,27-6 20,-317 49 36,332-66-61,-150 10 16,162-20 13,-434 2-30,357-15 9,-155-4-10,-597-9-40,596 14 23,146-7-82,-1-10 0,-424-84 0,462 59 36,-104-24-91,213 40 124,-113-45 1,154 47 24,1-4-1,2-1 1,0-2 0,2-3-1,2-1 1,1-2 0,-50-53-1,79 74 21,0 0 0,1-2 0,0 1-1,1-1 1,1-1 0,1 0 0,0-1-1,1 0 1,1 0 0,1-1 0,0 0-1,2-1 1,0 1 0,1-1 0,-1-25-1,3-5-4,2 0 1,2 1-1,3 0 0,14-66 0,-10 78 4,1 0 0,2 0-1,2 1 1,1 1 0,2 0-1,25-39 1,134-168 194,-125 177-177,182-202 6,-93 114-14,-120 131-7,2 1 0,0 1 0,1 1 0,1 1-1,1 2 1,36-20 0,170-65 2,-66 33-2,-91 32-7,145-62-9,-162 76 11,114-29-1,111 8 7,5 22 11,-36 4-7,-226 15-4,468-31 0,-52 41 0,423 33 0,-132-14 0,-152 34-19,-10 49-17,-415-67-66,186 46 263,-251-71-1131,168 14 1,-196-31-310,-9-6 444</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33.230"/>
    </inkml:context>
    <inkml:brush xml:id="br0">
      <inkml:brushProperty name="width" value="0.05" units="cm"/>
      <inkml:brushProperty name="height" value="0.05" units="cm"/>
    </inkml:brush>
  </inkml:definitions>
  <inkml:trace contextRef="#ctx0" brushRef="#br0">2102 2387 6025,'3'1'323,"1"-1"-1,-1 0 1,1 0-1,0 0 1,-1-1-1,1 1 1,-1-1-1,0 0 0,1 0 1,-1 0-1,0 0 1,1 0-1,-1-1 1,0 0-1,4-2 1,-6 3-252,0 0 1,0 1 0,0-1 0,0 0 0,0 0 0,0 0 0,-1 0-1,1 0 1,0 0 0,-1-1 0,1 1 0,-1 0 0,1 0-1,-1 0 1,1-1 0,-1 1 0,0 0 0,1 0 0,-1-1 0,0 1-1,0 0 1,0-1 0,0 1 0,0 0 0,-1 0 0,1-1-1,0 1 1,0 0 0,-1 0 0,1-1 0,-1 1 0,1 0-1,-1 0 1,0 0 0,1 0 0,-1 0 0,0 0 0,0 0 0,0 0-1,0 0 1,0 0 0,0 0 0,-1-1 0,-55-50 1850,-20-22-384,28 20-1070,3-1-1,2-3 1,-66-116-1,62 85-18,5 7-14,-3 1-1,-77-99 1,-94-51-49,141 156-176,-85-106-1,107 108-104,19 24-49,-77-82 0,-23 8-16,20 22 8,2 7-22,72 63-7,-52-52 0,39 32-22,-2 2 0,-3 3-1,-78-47 1,135 91 3,0 0 0,-1 1-1,0 0 1,1-1 0,-1 1-1,0 0 1,1 1 0,-1-1-1,0 0 1,0 1 0,0-1-1,-4 1 1,7 0-1,0 0 0,0 0 0,-1 0 0,1 0 0,0 0 0,0 0 0,0 0 0,0 0-1,0 0 1,-1 0 0,1 0 0,0 0 0,0 0 0,0 0 0,0 0 0,0 0 0,0 0 0,-1 1 0,1-1 0,0 0-1,0 0 1,0 0 0,0 0 0,0 0 0,0 0 0,0 0 0,0 0 0,0 1 0,-1-1 0,1 0 0,0 0 0,0 0-1,0 0 1,0 0 0,0 0 0,0 1 0,0-1 0,0 0 0,0 0 0,0 0 0,0 0 0,0 0 0,0 0 0,0 1-1,0-1 1,0 0 0,0 0 0,0 0 0,0 0 0,0 0 0,0 1 0,0-1 0,0 0 0,1 0 0,-1 0 0,0 0-1,0 0 1,0 0 0,0 0 0,0 1 0,0-1 0,0 0 0,1 0 0,6 7-30,21-6 6,-4-1 17,52 17-37,97 33 0,-15-2 15,69 20 13,-102-29 27,-116-36-7,2 1 15,1-1-1,19 3 1,-31-6-16,0 0 0,0 0-1,0-1 1,0 1 0,0 0 0,-1 0-1,1 0 1,0 0 0,0 0 0,0-1-1,0 1 1,0 0 0,0 0 0,0 0-1,0 0 1,0-1 0,0 1 0,0 0-1,0 0 1,0 0 0,0-1 0,0 1 0,0 0-1,0 0 1,0 0 0,0 0 0,0-1-1,0 1 1,0 0 0,0 0 0,0 0-1,0 0 1,1-1 0,-1 1 0,0 0-1,0 0 1,0 0 0,0 0 0,0 0-1,0-1 1,1 1 0,-1 0 0,0 0-1,0 0 1,0 0 0,0 0 0,1 0-1,-1 0 1,0 0 0,0 0 0,0 0-1,0 0 1,1 0 0,-1 0 0,0 0-1,0 0 1,0 0 0,1 0 0,-1 0-1,0 0 1,0 0 0,0 0 0,-4-3 11,0 0 1,-1 0 0,1 0-1,-1 0 1,0 1 0,-9-3-1,-5-3 12,-303-109 113,263 98-131,22 6 1,-1 2 0,0 2 0,0 1 0,-1 2 0,-63-2 0,97 8-5,-1 0-1,1 0 0,0 1 0,0 0 1,-1 0-1,1 0 0,0 1 1,0 0-1,0 0 0,0 0 1,1 0-1,-1 1 0,1 0 1,-7 5-1,7-4-5,-1 1 1,1 0 0,0 0-1,1 1 1,-1-1-1,1 1 1,0 0-1,0-1 1,1 2-1,0-1 1,-3 11 0,-5 32-12,3 0 0,1 1 0,2 63 0,-1 5 15,-1-58 3,-1 34-370,7-94 342,0 0-1,0 0 0,0 1 0,0-1 1,0 0-1,0 0 0,0 0 0,0 1 0,0-1 1,0 0-1,0 0 0,0 0 0,0 1 1,0-1-1,0 0 0,0 0 0,0 0 0,0 0 1,0 1-1,0-1 0,0 0 0,0 0 1,1 0-1,-1 0 0,0 1 0,0-1 0,0 0 1,0 0-1,0 0 0,1 0 0,-1 0 1,0 1-1,0-1 0,0 0 0,0 0 0,1 0 1,-1 0-1,0 0 0,0 0 0,0 0 1,1 0-1,-1 0 0,0 0 0,0 0 0,0 0 1,1 0-1,-1 0 0,0 0 0,0 0 1,0 0-1,0 0 0,1 0 0,-1 0 0,0 0 1,0 0-1,0 0 0,1-1 0,-1 1 1,0 0-1,0 0 0,0 0 0,11-9-614</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34.457"/>
    </inkml:context>
    <inkml:brush xml:id="br0">
      <inkml:brushProperty name="width" value="0.05" units="cm"/>
      <inkml:brushProperty name="height" value="0.05" units="cm"/>
    </inkml:brush>
  </inkml:definitions>
  <inkml:trace contextRef="#ctx0" brushRef="#br0">0 2195 8498,'6'-38'2943,"-1"22"-2614,1 1-1,0 0 1,15-23 0,-7 16 688,2 0 0,0 1 1,33-30-1,-26 27-20,39-51 0,-13-2-356,61-127 0,19-93-199,-83 189-117,-34 79-175,1 1 0,2 0-1,1 1 1,1 1-1,1 0 1,40-44-1,168-143 479,-122 116-577,40-40-27,-114 105 23,-1-1 0,36-56 1,-55 74-10,-1-1 1,-1 1 0,0-2 0,-2 1 0,0-1-1,0 0 1,-2-1 0,0 1 0,-1-1-1,2-34 1,-6 52-40,1-1 1,-1 1-1,1 0 0,0-1 0,-1 1 0,1 0 0,-1 0 0,1 0 0,-1 0 0,1-1 0,-1 1 1,1 0-1,-1 0 0,1 0 0,-1 0 0,1 0 0,-1 0 0,1 0 0,-1 0 0,1 1 1,-1-1-1,1 0 0,0 0 0,-1 0 0,1 0 0,-1 1 0,0-1 0,-29 9-1,-3 0 19,17-6 3,-1-2 0,1 0 1,0-1-1,0-1 0,-20-3 1,-79-20 110,80 15-90,-9-3 10,0-1 0,1-2-1,1-2 1,-51-28 0,130 60-167,70 20 0,-42-24 100,92 6 1,-51-8 23,-100-9-4,1 1 1,-1 0-1,1 0 0,-1 1 0,0 0 1,0 0-1,1 0 0,7 5 1,-12-6-5,-1 1 1,1-1 0,0 1 0,-1-1 0,1 1-1,-1-1 1,0 1 0,1 0 0,-1 0-1,0-1 1,0 1 0,0 0 0,0 0 0,-1 0-1,1 0 1,0 1 0,-1-1 0,1 0 0,-1 0-1,0 0 1,0 0 0,0 0 0,0 1-1,0-1 1,0 0 0,-1 0 0,1 0 0,-2 4-1,-6 31-17,-44 238-50,49-254 66,-10 146 15,11-130-1,3 1 1,7 54 0,1-51-82,-9-38 62,1-1 0,0 1 1,0-1-1,0 1 0,1-1 0,-1 0 1,0 0-1,1 0 0,0 0 1,-1 0-1,1 0 0,0 0 0,4 3 1,-6-5 64,0 0 0,1 1 0,-1-1 0,0 0 0,1 0 0,-1 0 0,0 0 0,1 0 0,-1 0 1,0 1-1,1-1 0,-1 0 0,0 0 0,1 0 0,-1 0 0,0 0 0,1 0 0,-1 0 0,0 0 0,1 0 1,-1-1-1,1 1 0,-1 0 0,0 0 0,1 0 0,4-8 666</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38.524"/>
    </inkml:context>
    <inkml:brush xml:id="br0">
      <inkml:brushProperty name="width" value="0.05" units="cm"/>
      <inkml:brushProperty name="height" value="0.05" units="cm"/>
    </inkml:brush>
  </inkml:definitions>
  <inkml:trace contextRef="#ctx0" brushRef="#br0">420 1 5241,'131'17'4369,"-59"-9"-3345,-53-3-418,-19-5-590,0 0-1,0 0 0,1 0 0,-1 0 1,0 0-1,0 1 0,0-1 0,0 0 0,0 0 1,0 0-1,0 0 0,0 1 0,0-1 0,0 0 1,0 0-1,0 0 0,-1 0 0,1 0 1,0 1-1,0-1 0,0 0 0,0 0 0,0 0 1,0 0-1,0 0 0,0 0 0,0 1 1,0-1-1,-1 0 0,1 0 0,0 0 0,0 0 1,0 0-1,0 0 0,0 0 0,0 0 1,-1 0-1,1 0 0,0 1 0,0-1 0,0 0 1,0 0-1,0 0 0,-1 0 0,1 0 0,0 0 1,0 0-1,0 0 0,0 0 0,-1 0 1,-33 7 940,-15 0-450,-1-3 0,-96-2 0,128-4-465,-227-11 147,150 13-293,152 5-224,114-2 133,176-6 286,-292-2 156,-65 0 373,-13-1-414,-22 2-122,0 2 0,-53 5 0,-91 19-923,166-20 682,-2 0-121,25-1 276,0-1 0,0 0-1,0 0 1,0 0 0,0 0 0,0 0-1,0 0 1,0 0 0,0 0-1,0 0 1,0 0 0,0 0-1,0 0 1,0 0 0,0 0-1,0 0 1,0 0 0,0 0-1,0 0 1,0 0 0,0 0 0,0 0-1,0 0 1,0 0 0,0 0-1,0 0 1,0 0 0,0 1-1,0-1 1,0 0 0,15 1-33,55-2 32,1-3-1,92-18 1,-15 2-685,-122 16-156,-11 2 295</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39.702"/>
    </inkml:context>
    <inkml:brush xml:id="br0">
      <inkml:brushProperty name="width" value="0.05" units="cm"/>
      <inkml:brushProperty name="height" value="0.05" units="cm"/>
    </inkml:brush>
  </inkml:definitions>
  <inkml:trace contextRef="#ctx0" brushRef="#br0">45 170 7738,'-2'0'176,"1"0"0,0 0 0,0 0 0,-1 1 0,1-1 0,0 0 0,0 1 0,0-1 0,0 1 0,-1 0 0,1-1 0,0 1 0,0 0 0,0-1 0,0 1 0,0 0-1,1 0 1,-1 0 0,0 0 0,0 0 0,1 0 0,-1 0 0,0 0 0,1 0 0,-1 0 0,1 1 0,-1-1 0,1 0 0,0 0 0,-1 0 0,1 1 0,0-1 0,0 2 0,-1 6-134,1 0 0,0 1 0,1 14 0,0-15 188,8 65-338,34 129 0,-28-143-215,-1 0 0,-4 2 0,4 90 0,-13-141 299,-3 29 8,2-37 48,0-1-1,-1 0 0,1 0 1,-1 1-1,1-1 1,-1 0-1,0 0 1,0 0-1,0 0 1,0 0-1,-1 0 0,1 0 1,0 0-1,-2 1 1,3-2-16,-1-1 0,1 0 0,0 0 0,0 0 0,0 0 1,-1 1-1,1-1 0,0 0 0,0 0 0,-1 0 0,1 0 0,0 0 0,0 0 1,0 0-1,-1 0 0,1 1 0,0-1 0,-1 0 0,1 0 0,0 0 0,0 0 1,-1 0-1,1 0 0,0 0 0,0-1 0,-1 1 0,1 0 0,0 0 0,0 0 1,-1 0-1,1 0 0,0 0 0,0 0 0,0 0 0,-1-1 0,1 1 0,0 0 1,0 0-1,-1-1 0,-5-12 371,2-16 22,-15-324 1631,12 272-1692,-39-310 688,31 322-1080,21 89-211,1 0 0,17 36 0,30 48 110,-37-74 80,-2-3 56,1 0 0,1 0 0,1-2 0,2 0-1,0-1 1,27 23 0,-37-38 12,1 0 0,0-1 0,1 0 0,0 0 0,0-2 0,1 1 1,0-2-1,0 0 0,0 0 0,0-1 0,1-1 0,0 0 0,-1-1 0,1 0 0,0-1 0,17-1 0,-24-1 1,0 1 0,0-1 0,0-1 1,0 1-1,0-1 0,0-1 0,-1 1 0,1-1 0,11-7 1,-9 4 6,-2 0 1,1 0 0,0-1 0,-1 0-1,-1-1 1,12-15 0,-8 8 25,-1 0 1,0-1-1,-2 0 1,11-30-1,14-73 148,-24 80-128,3 1-1,17-43 0,-28 81-55,21-41 60,-20 40-55,-1-1 0,1 1 0,0 0 0,0-1 0,0 1 0,0 0 0,0 0 0,0-1 0,0 1 0,1 0 0,-1 0 0,0 0 0,1 0 0,-1 1 0,1-1 0,-1 0 0,1 1 0,-1-1 0,1 1 0,-1-1 0,1 1 0,-1 0 0,3-1 0,-2 2-2,-1 0 0,1-1 1,-1 1-1,0 0 0,0 0 1,1 0-1,-1 0 0,0 1 1,0-1-1,0 0 0,0 0 0,0 1 1,0-1-1,-1 0 0,1 1 1,0-1-1,-1 1 0,1-1 1,-1 1-1,1-1 0,-1 1 1,0 2-1,3 4 3,16 67-162,-2 1-1,8 96 0,11 57-15,-31-211 170,0 0 1,0 0 0,2 0 0,0-1-1,2 0 1,-1 0 0,2-1 0,0 0-1,1-1 1,15 16 0,-21-25 7,1 0 0,0-1 0,0 0 0,0 0 0,1 0 0,-1-1 0,1 0 0,0-1 0,0 1 0,1-1 0,-1-1-1,1 1 1,-1-1 0,1 0 0,0-1 0,0 0 0,0 0 0,-1-1 0,1 0 0,0 0 0,0-1 0,0 0 0,0-1 0,-1 1 0,1-1 0,12-5 0,-4 0 88,-1 0 1,1-1-1,-1-1 0,0-1 0,-1 0 1,0 0-1,-1-2 0,0 1 0,-1-2 1,0 0-1,-1 0 0,0-1 0,-1 0 0,9-19 1,-11 19-17,-2-1 0,0 1 0,0-1 0,-2 0 0,0 0 1,0-1-1,-1 1 0,-1-1 0,-1 0 0,0 1 0,-2-1 0,1 0 0,-2 1 1,0-1-1,-1 0 0,-4-15 0,3 22-47,1 1 0,-1 0 0,0 0 0,-1 0 0,0 0 0,0 1 0,0 0 0,-1 0 0,0 0 0,-1 1 1,1 0-1,-1 0 0,-1 0 0,1 1 0,-1 0 0,1 1 0,-1 0 0,-1 0 0,1 0 0,-1 1 0,1 1 0,-1-1 0,0 1 0,0 1 0,0 0 0,0 0 0,0 1 0,0 0 0,0 0 0,0 1 0,-15 3 1,20-3-62,0 0 1,0 0 0,0 1 0,0 0 0,0 0 0,0 0-1,1 0 1,-1 0 0,1 1 0,-1-1 0,1 1 0,0 0 0,0 0-1,0 0 1,1 1 0,-1-1 0,1 1 0,-1-1 0,1 1 0,0 0-1,1 0 1,-4 8 0,2 3-75,-1 0 0,2 0-1,0 0 1,1 0 0,0 20 0,2-1 3,1-1 0,1 0 0,2 0 0,1 0 1,2-1-1,1 0 0,20 47 0,-20-60 44,0 0 0,1-2 0,0 1 0,2-1 0,0-1 0,1 0 1,1 0-1,0-2 0,1 1 0,0-2 0,1 0 0,1-1 0,28 15 0,-29-18-189,0-1 1,1-1-1,0-1 0,1 0 1,-1-1-1,1-1 0,0-1 1,1 0-1,-1-1 0,23-1 1,-23-4-117,32-6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40.204"/>
    </inkml:context>
    <inkml:brush xml:id="br0">
      <inkml:brushProperty name="width" value="0.05" units="cm"/>
      <inkml:brushProperty name="height" value="0.05" units="cm"/>
    </inkml:brush>
  </inkml:definitions>
  <inkml:trace contextRef="#ctx0" brushRef="#br0">558 1 13515,'5'12'214,"-1"1"0,0-1-1,0 1 1,-1 0 0,-1 0 0,0 1 0,-1-1 0,-1 19 0,2-7-281,33 437-819,39-8-678,-68-434 1381,-5-17 134,0 0 0,0 0 0,0 0 0,0 1 0,-1-1 0,1 0 0,-1 1 0,0-1 0,0 1 0,0-1 0,-1 6 0,1-8 48,0-1-1,0 0 1,0 0 0,-1 1-1,1-1 1,0 0 0,0 0-1,0 1 1,-1-1 0,1 0-1,0 0 1,0 0 0,0 0-1,-1 1 1,1-1 0,0 0-1,-1 0 1,1 0 0,0 0-1,0 0 1,-1 0 0,1 0-1,0 1 1,0-1 0,-1 0-1,1 0 1,0 0 0,-1 0 0,1 0-1,0 0 1,0-1 0,-1 1-1,1 0 1,0 0 0,-1 0-1,1 0 1,0 0 0,0 0-1,-1 0 1,1-1 0,0 1-1,0 0 1,-1 0 0,1 0-1,0 0 1,-1-1 0,-13-11 231,12 11-194,-84-88 1228,50 51-817,-41-35-1,64 62-368,-1 0-1,0 1 0,0 1 0,-1 1 0,-1 0 0,1 1 0,-21-7 0,20 10-20,1 0-1,0 1 1,-1 1-1,0 0 1,0 1 0,1 1-1,-1 0 1,0 1 0,0 1-1,-29 7 1,38-7-72,-1 0 1,1 1-1,-1 0 1,1 0-1,0 1 1,0 0-1,0 1 1,1-1-1,-1 1 1,1 0-1,0 1 1,1 0-1,-1 0 1,1 0-1,0 0 1,1 1-1,-1-1 1,1 1-1,1 1 1,-1-1-1,1 0 1,1 1-1,-3 8 1,4-10-21,-1 1 1,1-1-1,1 1 1,-1-1 0,1 1-1,0-1 1,1 1-1,0-1 1,0 1 0,0-1-1,0 0 1,1 1-1,0-1 1,1 0 0,3 7-1,-1-5-65,0-1-1,0 1 1,1-1-1,0-1 0,0 1 1,0-1-1,1 0 1,0-1-1,0 1 1,15 7-1,-5-4-145,0-1 1,0-1-1,1-1 0,0-1 0,0 0 0,0-1 1,1-1-1,0 0 0,-1-2 0,22 0 0,-11-3-301,0-1 1,0-1-1,-1-1 0,0-2 0,54-19 0,-12-3-231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40.566"/>
    </inkml:context>
    <inkml:brush xml:id="br0">
      <inkml:brushProperty name="width" value="0.05" units="cm"/>
      <inkml:brushProperty name="height" value="0.05" units="cm"/>
    </inkml:brush>
  </inkml:definitions>
  <inkml:trace contextRef="#ctx0" brushRef="#br0">43 379 13123,'3'54'608,"6"18"152,-12 0-432,1 5-296,2-3-16,0-25-336,9-6-256,9-25-1008,2-11-849,5-25 1353</inkml:trace>
  <inkml:trace contextRef="#ctx0" brushRef="#br0" timeOffset="1">25 3 13019,'-13'2'1176,"4"2"936,7 1-1623,6-5-657,5-5-1305,5-4 873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3:43.027"/>
    </inkml:context>
    <inkml:brush xml:id="br0">
      <inkml:brushProperty name="width" value="0.05" units="cm"/>
      <inkml:brushProperty name="height" value="0.05" units="cm"/>
      <inkml:brushProperty name="color" value="#00A0D7"/>
    </inkml:brush>
  </inkml:definitions>
  <inkml:trace contextRef="#ctx0" brushRef="#br0">354 1 9146,'18'6'509,"0"1"0,0 0 1,-1 2-1,25 15 0,-32-17-365,-1 0-1,0 1 0,-1 0 1,1 0-1,-2 1 1,1 0-1,-1 1 0,10 18 1,-9-13-87,0 0 1,-2 1 0,1 0-1,-2 1 1,0-1 0,-2 1-1,1 0 1,-2 0 0,0 0-1,-1 0 1,-2 25-1,0-32-66,-1 0 0,1 0 0,-2 0-1,1 0 1,-1-1 0,-1 0-1,1 1 1,-2-1 0,1 0-1,-1-1 1,-1 1 0,0-1-1,0 0 1,0-1 0,-1 1-1,0-1 1,0-1 0,-1 1-1,0-1 1,0 0 0,-10 4 0,-2 1-12,-1-2 1,0-1 0,0-1-1,-1 0 1,0-2 0,-44 6 0,50-9 87,1-1 1,-1-1 0,0 0-1,0-2 1,0 1 0,1-2 0,-1 0-1,1-1 1,0 0 0,-27-13-1,35 14-5,1-1 1,1 1-1,-1-2 0,0 1 0,1 0 0,0-1 0,0 0 0,0 0 0,1 0 1,0-1-1,0 0 0,0 0 0,1 0 0,-1 0 0,1 0 0,1-1 1,-3-6-1,3 4-24,0 0 0,1 0 1,0 0-1,0 0 0,1 0 1,0 0-1,1 0 0,0 0 0,0 0 1,1 0-1,0 1 0,6-17 1,1 6-48,0-1-1,2 1 1,0 1 0,1 0 0,0 1 0,2 0 0,0 1 0,0 0 0,32-24 0,-29 27-554,1 0 1,1 1-1,0 1 1,1 1-1,37-15 1,14 3-675</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40.990"/>
    </inkml:context>
    <inkml:brush xml:id="br0">
      <inkml:brushProperty name="width" value="0.05" units="cm"/>
      <inkml:brushProperty name="height" value="0.05" units="cm"/>
    </inkml:brush>
  </inkml:definitions>
  <inkml:trace contextRef="#ctx0" brushRef="#br0">479 52 12035,'-21'-11'1055,"0"2"0,-1 1 0,0 1 1,-32-6-1,45 11-988,0 1 1,0 1 0,0-1-1,0 2 1,0-1 0,0 1-1,0 1 1,0-1-1,0 2 1,1-1 0,-1 1-1,1 0 1,0 1 0,-13 7-1,6-1-235,0 2 0,0-1 0,2 2 0,-1 0 0,1 0 0,1 1 0,1 1-1,0 0 1,1 1 0,0 0 0,1 0 0,1 1 0,1 0 0,0 0 0,1 1 0,1 0-1,1 0 1,-4 36 0,7-48 53,1 0 1,0 0-1,0 0 0,0 0 0,0 0 0,1 0 1,0-1-1,1 1 0,-1 0 0,1-1 1,0 1-1,0-1 0,1 1 0,0-1 0,0 0 1,0 0-1,0 0 0,1-1 0,0 1 0,0-1 1,0 0-1,0 0 0,1 0 0,-1 0 0,11 5 1,-4-4 65,-1 0 1,1-1 0,-1 0 0,1-1-1,0 0 1,0-1 0,1 0-1,-1-1 1,0 0 0,1-1 0,-1 0-1,0-1 1,1 0 0,-1-1 0,0 0-1,0-1 1,0 0 0,0 0 0,0-1-1,-1-1 1,0 0 0,0 0-1,0-1 1,-1 0 0,13-11 0,-10 5 267,0 1 1,-2-2-1,1 0 1,-1 0-1,-1-1 0,0 0 1,-1 0-1,-1-1 1,0 0-1,-1-1 1,-1 1-1,0-1 1,-1 0-1,-1 0 1,3-28-1,-6 38-12,0 0 0,-1 1-1,1-1 1,-3-11 0,2 16-166,1 0 0,0 0 0,0 0 0,-1 0 0,1 0 0,-1 0 0,1-1 0,-1 1 0,0 0 0,1 0 0,-1 0 0,0 1 0,0-1 0,0 0 0,1 0 0,-1 0 0,0 1 0,0-1 0,0 0 0,0 1 0,0-1 0,0 1 0,-1-1 0,1 1 0,0-1 0,0 1 0,-2-1 0,2 1-29,0 1 1,0-1-1,0 0 0,0 0 1,0 0-1,0 0 1,0 1-1,0-1 0,1 0 1,-1 1-1,0-1 1,0 1-1,0-1 0,0 1 1,1-1-1,-1 1 0,0-1 1,0 1-1,1 0 1,-1 0-1,0-1 0,1 1 1,-1 0-1,1 0 1,-1 0-1,1-1 0,0 1 1,-1 0-1,1 0 0,0 0 1,-1 0-1,1 0 1,0 1-1,-1 5-63,0 0 1,0-1-1,1 14 1,2 8-199,1 0-1,1 0 1,2-1 0,10 32 0,-1-15-708,37 76-1,-20-63-269,4-12 461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41.352"/>
    </inkml:context>
    <inkml:brush xml:id="br0">
      <inkml:brushProperty name="width" value="0.05" units="cm"/>
      <inkml:brushProperty name="height" value="0.05" units="cm"/>
    </inkml:brush>
  </inkml:definitions>
  <inkml:trace contextRef="#ctx0" brushRef="#br0">23 1 9162,'2'36'1392,"-4"11"1049,-7 7-1049,4 21-952,-4 8-224,9 18-48,9 1-24,0-3-72,7-7-64,7-18-304,-3-11-320,9-24-1088,5-12-1145,9-27 1561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41.713"/>
    </inkml:context>
    <inkml:brush xml:id="br0">
      <inkml:brushProperty name="width" value="0.05" units="cm"/>
      <inkml:brushProperty name="height" value="0.05" units="cm"/>
    </inkml:brush>
  </inkml:definitions>
  <inkml:trace contextRef="#ctx0" brushRef="#br0">574 0 11602,'-47'9'1041,"-5"5"727,-2 2-496,-6-10-527,-3 10-81,-7-7-224,-5-4-160,10-1-328,16 1-192,26-1-672,19-4-649,-8-4 849</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42.059"/>
    </inkml:context>
    <inkml:brush xml:id="br0">
      <inkml:brushProperty name="width" value="0.05" units="cm"/>
      <inkml:brushProperty name="height" value="0.05" units="cm"/>
    </inkml:brush>
  </inkml:definitions>
  <inkml:trace contextRef="#ctx0" brushRef="#br0">238 88 8810,'21'25'426,"-1"0"1,-1 1-1,-1 1 0,-2 1 1,24 55-1,-33-67-459,-1 0 0,-1 1 0,-1 0 1,0 0-1,-2 0 0,0 1 0,0-1 0,-2 1 0,0-1 1,-1 0-1,0 1 0,-6 19 0,5-29 92,-1 0 1,0 0-1,0-1 1,-1 1-1,0-1 0,-1 1 1,1-1-1,-1-1 1,-1 1-1,1-1 1,-1 0-1,0 0 0,-1 0 1,1-1-1,-1 0 1,0 0-1,0-1 0,-1 0 1,1 0-1,-1-1 1,0 0-1,0 0 1,0-1-1,0 0 0,-1 0 1,1-1-1,0 0 1,-1-1-1,1 1 0,-1-2 1,1 1-1,-1-1 1,1-1-1,0 1 1,0-1-1,-1-1 0,-11-5 1,12 4 86,0-1 1,0-1-1,1 0 1,0 0-1,0 0 0,1-1 1,-1 0-1,1 0 1,1-1-1,-1 1 1,2-1-1,-1 0 0,1-1 1,0 1-1,0-1 1,-2-12-1,-1-2 98,1-1 0,1 1-1,1-1 1,2 0 0,-1-29-1,4 27-484,1 1 0,1 0 0,1-1-1,1 1 1,1 1 0,2-1-1,0 1 1,1 1 0,2-1 0,25-41-1,1 12-755</inkml:trace>
  <inkml:trace contextRef="#ctx0" brushRef="#br0" timeOffset="1">495 190 4937,'10'67'1576,"3"0"-1,3-1 1,31 80 0,-46-143-1301,1 0 1,-1 0 0,0 0-1,0 1 1,0-1-1,-1 0 1,1 0 0,-1 1-1,1-1 1,-1 0-1,-1 5 1,1-8-239,1 0-1,-1 0 1,0 0-1,0-1 1,0 1-1,0 0 1,0 0-1,1 0 1,-1 0-1,0 0 1,0-1-1,0 1 1,1 0-1,-1 0 1,0 0-1,0 0 1,0 0-1,1 0 1,-1 0-1,0 0 1,0 0-1,0 0 1,1 0-1,-1 0 1,0 0-1,0 0 1,1 0-1,-1 0 1,0 0-1,0 0 1,0 0-1,1 0 1,-1 0-1,0 0 1,0 0-1,1 0 1,-1 0-1,0 1 1,0-1-1,0 0 1,0 0-1,1 0 1,-1 0-1,0 0 1,0 1-1,0-1 1,0 0-1,0 0 1,1 0-1,-1 1 1,0-1-1,0 0 1,0 0-1,0 0 1,0 1-1,0-1 1,0 0-1,0 0 1,0 1-1,0-1 1,0 0-1,0 0 1,0 0-1,0 1 1,0-1-1,0 0 1,0 0-1,0 1 1,0-1-1,14-14 1046,-10 9-957,0-1 0,-1-1 0,0 1 1,0 0-1,0-1 0,-1 0 0,0 1 0,2-12 1,5-62 114,-5 35-199,-2 28-49,0-1 0,2 1 0,0-1 0,1 1 0,0 0-1,10-18 1,-12 29-48,0 1 0,0-1-1,1 0 1,0 1-1,1 0 1,-1 0 0,1 0-1,0 1 1,0-1 0,0 1-1,1 0 1,-1 1 0,1-1-1,0 1 1,0 0-1,0 1 1,0-1 0,1 1-1,8-1 1,61-6-2231,-53 7 1375,33-4-390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42.406"/>
    </inkml:context>
    <inkml:brush xml:id="br0">
      <inkml:brushProperty name="width" value="0.05" units="cm"/>
      <inkml:brushProperty name="height" value="0.05" units="cm"/>
    </inkml:brush>
  </inkml:definitions>
  <inkml:trace contextRef="#ctx0" brushRef="#br0">295 1 11715,'-9'-1'328,"0"1"0,0 0 0,0 1 0,1 0 0,-1 0 0,0 1 0,1 0 0,-1 1 0,1 0 0,0 0 0,0 1 0,0 0 0,-12 8 0,1 1-245,0 1-1,1 1 1,-30 31-1,40-38-58,1 0-1,0 1 1,1-1-1,0 1 1,0 1 0,-7 15-1,12-22-25,0 0 0,0 0 0,0 0-1,0 0 1,0 0 0,1 1 0,0-1-1,-1 0 1,1 0 0,1 0 0,-1 1 0,0-1-1,1 0 1,-1 0 0,1 0 0,0 0-1,0 0 1,0 0 0,0 0 0,1 0 0,-1 0-1,1-1 1,0 1 0,0 0 0,0-1-1,3 4 1,14 10-112,1 1-1,0-2 1,30 16-1,-28-17-39,0 0 0,38 34 0,-50-39 127,-2 0 0,1 0-1,-1 1 1,9 16 0,-15-24 26,-1 0 1,0 1-1,0 0 1,0-1-1,0 1 1,0-1-1,-1 1 0,1 0 1,-1 0-1,0-1 1,1 6-1,-2-7 3,1 1-1,0 0 1,-1-1 0,0 1-1,1-1 1,-1 1-1,0-1 1,1 1-1,-1-1 1,0 1 0,0-1-1,0 0 1,0 1-1,-1-1 1,1 0 0,0 0-1,-1 0 1,1 0-1,0 0 1,-4 1 0,0 1-28,0-1 1,0 0-1,-1-1 1,1 1-1,0-1 1,-1 0-1,0 0 1,1-1-1,-1 0 1,1 0-1,-1 0 1,0-1-1,1 1 1,-1-1-1,-8-3 1,3 0-355,-1 1-1,1-2 1,0 0 0,1 0-1,-1-1 1,-15-12 0,-25-26-805</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42.783"/>
    </inkml:context>
    <inkml:brush xml:id="br0">
      <inkml:brushProperty name="width" value="0.05" units="cm"/>
      <inkml:brushProperty name="height" value="0.05" units="cm"/>
    </inkml:brush>
  </inkml:definitions>
  <inkml:trace contextRef="#ctx0" brushRef="#br0">1 34 13163,'31'-9'2011,"2"1"0,47-6-1,-64 12-1848,1 1-1,-1 1 0,0 1 0,0 0 0,0 1 0,30 7 0,-43-8-139,0 0 1,1 0-1,-1 0 0,0 1 0,0-1 1,0 1-1,0-1 0,0 1 0,0 0 1,0 0-1,-1 0 0,1 1 1,-1-1-1,1 1 0,-1-1 0,0 1 1,3 5-1,-3-2 16,0-1-1,-1 0 1,0 0 0,0 1 0,0-1-1,0 1 1,-1-1 0,0 1 0,0-1-1,-2 9 1,-2 12 19,-1 0 0,-1 0 0,-1 0-1,-1-1 1,-1 0 0,-14 25 0,-9 11-181,-45 62 1,69-112 8,6-9 17,-1 1-1,1 0 0,0 0 0,0 1 1,0-1-1,1 0 0,-1 1 1,1-1-1,-1 1 0,1-1 1,0 5-1,1-8-314,0 0 379,0 0 0,0 0-1,0 0 1,0 0-1,0 0 1,0 0 0,0 0-1,1 0 1,-1 0 0,3-7-1915,3-9 970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43.144"/>
    </inkml:context>
    <inkml:brush xml:id="br0">
      <inkml:brushProperty name="width" value="0.05" units="cm"/>
      <inkml:brushProperty name="height" value="0.05" units="cm"/>
    </inkml:brush>
  </inkml:definitions>
  <inkml:trace contextRef="#ctx0" brushRef="#br0">240 2 10626,'-5'4'260,"0"0"0,0-1 0,0 1 0,-1-1 0,1 0 0,-1 0 0,1-1 0,-1 1 0,0-2 0,0 1 0,0 0 0,0-1 0,0 0 0,0-1 0,-1 1 0,1-1 0,-11-1 0,1-1 242,0-1-1,0 0 1,0-1 0,0 0-1,-22-11 1,30 11-266,9 1-89,15 5-95,0 3-165,-1 2 1,0-1 0,-1 2 0,1 0 0,-2 1 0,1 0-1,21 20 1,-30-25-656,-1-6 263</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45.343"/>
    </inkml:context>
    <inkml:brush xml:id="br0">
      <inkml:brushProperty name="width" value="0.05" units="cm"/>
      <inkml:brushProperty name="height" value="0.05" units="cm"/>
    </inkml:brush>
  </inkml:definitions>
  <inkml:trace contextRef="#ctx0" brushRef="#br0">226 29 5905,'20'-3'545,"0"-1"-1,0-1 1,28-9-1,-48 13-486,0 1-1,1 0 1,-1 0-1,0 0 1,0-1 0,1 1-1,-1 0 1,0 0-1,1 0 1,-1 0-1,0 0 1,1 0 0,-1-1-1,1 1 1,-1 0-1,0 0 1,1 0-1,-1 0 1,0 0 0,1 0-1,-1 1 1,0-1-1,1 0 1,-1 0-1,0 0 1,1 0 0,-1 0-1,0 0 1,1 1-1,-1-1 1,0 0-1,1 0 1,-1 1 0,0-1-1,0 0 1,1 0-1,-1 1 1,0-1-1,0 0 1,1 0 0,-1 1-1,0-1 1,0 0-1,0 1 1,0 0-1,1 0 67,-2-1-1,1 1 0,0 0 0,0 0 0,0-1 0,0 1 0,0 0 0,-1 0 0,1 0 0,0-1 0,0 1 0,-1 0 0,1-1 0,-1 1 0,1 0 0,-1-1 0,1 1 0,-1 0 0,1-1 0,-2 1 0,-2 2-8,-1 0 1,0 0-1,0-1 1,0 0-1,0 0 1,-1 0-1,1-1 1,-7 2-1,-49 5-293,44-6 117,-193 19-1137,217-18 1269,12 0-32,67-4 59,90-12-1,18-2 93,-167 13-50,-25 1 47,-6 0 29,-46-4 200,-239-14-2248,279 20 1456,14 2 280,10 0 77,0 0 0,0 0 1,1-2-1,20 1 0,67-4-186,-100 2 194,152-13-2085,-82 7 1237</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45.720"/>
    </inkml:context>
    <inkml:brush xml:id="br0">
      <inkml:brushProperty name="width" value="0.05" units="cm"/>
      <inkml:brushProperty name="height" value="0.05" units="cm"/>
    </inkml:brush>
  </inkml:definitions>
  <inkml:trace contextRef="#ctx0" brushRef="#br0">12 1 6513,'0'13'1697,"0"10"1583,-4 10-1559,-1 13-401,3 21-656,2 10-168,7 19-280,2 1-128,6-4-56,10-3-24,0-20-88,2-10-184,2-15-736,-4-11-480,7-18-1585,4-12 1617</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46.129"/>
    </inkml:context>
    <inkml:brush xml:id="br0">
      <inkml:brushProperty name="width" value="0.05" units="cm"/>
      <inkml:brushProperty name="height" value="0.05" units="cm"/>
    </inkml:brush>
  </inkml:definitions>
  <inkml:trace contextRef="#ctx0" brushRef="#br0">166 0 12611,'34'10'2467,"-34"-10"-2452,0 0 0,0 1-1,1-1 1,-1 0 0,0 0 0,0 0 0,0 0 0,0 0 0,1 0 0,-1 0-1,0 1 1,0-1 0,0 0 0,0 0 0,0 0 0,0 0 0,0 1-1,1-1 1,-1 0 0,0 0 0,0 0 0,0 0 0,0 1 0,0-1 0,0 0-1,0 0 1,0 0 0,0 1 0,0-1 0,0 0 0,0 0 0,0 0-1,0 1 1,0-1 0,0 0 0,0 0 0,0 0 0,0 0 0,-1 1-1,1-1 1,0 0 0,0 0 0,0 0 0,0 0 0,0 1 0,0-1 0,-1 0-1,1 0 1,0 0 0,0 0 0,0 0 0,0 0 0,0 0 0,-1 1-1,1-1 1,0 0 0,0 0 0,0 0 0,-1 0 0,1 0 0,0 0 0,0 0-1,-1 0 1,-16 10 75,14-8 13,-15 7-124,1 2-1,0 0 0,1 1 1,0 1-1,1 0 1,0 2-1,2-1 0,-1 1 1,-18 30-1,31-45-17,1 1-1,-1-1 1,1 1 0,0-1 0,-1 1-1,1 0 1,0-1 0,-1 1-1,1 0 1,0-1 0,0 1-1,-1 0 1,1-1 0,0 1-1,0 0 1,0-1 0,0 1-1,0 0 1,0-1 0,0 1-1,0 0 1,1 0 0,-1-1-1,0 1 1,0 0 0,0-1 0,1 1-1,-1 0 1,0-1 0,1 1-1,-1-1 1,0 1 0,1-1-1,-1 1 1,1-1 0,0 1-1,2 1-80,0-1 0,0 0-1,0 0 1,1 0 0,-1 0-1,0 0 1,0-1 0,6 1-1,46 4-353,167 22 430,-180-19 442,1 1 0,-1 3 1,48 19-1,-89-30-380,5 1 50,0 0-1,-1 1 1,1 0 0,7 6-1,-12-9-56,0 1 0,-1-1 1,1 1-1,0 0 0,0-1 0,-1 1 0,1 0 0,0 0 0,-1 0 0,1-1 1,-1 1-1,1 0 0,-1 0 0,1 0 0,-1 0 0,0 0 0,1 0 0,-1 0 1,0 0-1,0 0 0,0 0 0,0 0 0,0 0 0,0 0 0,0 0 0,0 0 1,0 0-1,0 0 0,0 0 0,-1 0 0,1 0 0,0 0 0,-1 0 0,1 0 1,-1-1-1,1 1 0,-1 1 0,-4 4 13,-1-1 0,1 0 0,-1 0 0,1-1 0,-1 0-1,-1 0 1,1 0 0,0-1 0,-1 1 0,-9 2 0,-4 1-187,-1-1-1,-30 6 1,36-10-359,-1-1 0,1 0-1,-1-1 1,-22-3 0,3-5-488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3:43.893"/>
    </inkml:context>
    <inkml:brush xml:id="br0">
      <inkml:brushProperty name="width" value="0.05" units="cm"/>
      <inkml:brushProperty name="height" value="0.05" units="cm"/>
      <inkml:brushProperty name="color" value="#00A0D7"/>
    </inkml:brush>
  </inkml:definitions>
  <inkml:trace contextRef="#ctx0" brushRef="#br0">63 210 8178,'5'7'2631,"-2"3"-2370,-1 0 0,0 0 0,0 0 0,0 19 0,0 1-191,4 23-48,9 108 25,-13-131-17,-2 1-1,-2 0 0,-6 37 1,6-59-8,0 0 0,0 0 0,-8 17 0,9-24-17,1-1 0,-1 1 0,0-1 0,0 1 0,0 0 0,0-1 0,0 0 0,0 1 0,0-1 0,0 1 0,0-1 0,0 0 0,-1 0 0,1 0 0,-1 0 0,1 0 0,-1 0 0,1 0 0,-1 0 0,0-1 0,1 1 0,-1-1 0,0 1 0,1-1 0,-1 0 0,0 1 0,-3-1 0,3-1-4,1 0 0,-1 0 0,0 1 1,0-2-1,1 1 0,-1 0 0,0 0 1,1 0-1,-1-1 0,1 1 0,0-1 1,-1 1-1,1-1 0,0 0 0,0 1 1,0-1-1,0 0 0,0 0 0,1 0 0,-1 0 1,1 0-1,-1 0 0,1 0 0,-1-3 1,-2-9 34,1-1 1,0-16-1,2 28-22,0-28 158,0 1-1,2 0 1,2 0 0,0 0-1,17-56 1,-14 65-123,1 0 0,0 1 1,2 0-1,0 0 1,1 1-1,1 1 0,1 0 1,27-30-1,-33 40-54,1 2-1,0-1 1,0 1 0,0 0-1,0 1 1,1 0 0,0 0-1,13-4 1,-18 8-1,1-1-1,0 1 1,-1 0 0,1 0 0,0 1 0,0-1-1,-1 1 1,1 0 0,0 0 0,0 1 0,0 0-1,-1-1 1,1 2 0,0-1 0,-1 0-1,1 1 1,-1 0 0,1 0 0,-1 0 0,4 4-1,3 3-11,0 0 0,0 1-1,-2 1 1,1-1-1,-1 2 1,13 21-1,42 84-146,-32-52 23,-3 1 1,32 111 0,-57-162 157,-3-8 40,0 0 0,1 0-1,0 0 1,1-1 0,-1 1 0,1-1 0,0 1-1,6 7 1,-9-14-40,1 1 1,-1-1-1,0 0 0,0 1 0,1-1 0,-1 0 0,0 0 0,0 1 0,1-1 1,-1 0-1,0 0 0,1 1 0,-1-1 0,1 0 0,-1 0 0,0 0 0,1 0 1,-1 0-1,0 0 0,1 0 0,-1 1 0,1-1 0,-1 0 0,0 0 1,1 0-1,-1-1 0,1 1 0,-1 0 0,0 0 0,1 0 0,-1 0 0,1 0 1,-1 0-1,0 0 0,1-1 0,-1 1 0,0 0 0,1 0 0,-1-1 0,0 1 1,1 0-1,-1-1 0,11-16 312,-10 14-291,13-25 126,-2-1 0,-1 0 0,9-41-1,13-96-62,-20 96-52,-8 43-38,13-57 0,-15 73-12,0 1 0,1-1-1,0 1 1,0 0 0,9-12 0,-12 20-1,0 0 1,0 0 0,1 0 0,-1 0 0,0 1-1,1-1 1,-1 0 0,1 1 0,0-1-1,-1 1 1,1 0 0,0 0 0,0 0-1,0 0 1,0 0 0,0 0 0,0 0 0,0 0-1,0 1 1,1-1 0,-1 1 0,0 0-1,0-1 1,0 1 0,1 0 0,-1 0-1,0 1 1,0-1 0,0 0 0,1 1 0,-1-1-1,0 1 1,0 0 0,2 1 0,2 1-7,-1 0 1,0 1 0,0-1 0,0 1-1,-1 1 1,0-1 0,1 0-1,-2 1 1,1 0 0,0 0 0,4 9-1,10 25-90,-1 2-1,14 51 1,-11-32-104,-2-2-34,-5-16-113,19 40-1,-30-77 341,0-1 0,0 0 0,1 0 0,-1 0-1,1 0 1,0 0 0,0-1 0,0 1 0,0-1-1,1 0 1,0 0 0,-1 0 0,1 0 0,0-1 0,0 0-1,0 1 1,6 1 0,-4-3 13,1 1 1,-1-1-1,0-1 1,0 1-1,0-1 1,0 0-1,1-1 0,-1 1 1,0-1-1,0 0 1,0-1-1,7-2 1,6-3 24,-1 0 0,0-2 0,0 0 0,-1-1 0,0-1 0,-1 0 0,0-1 0,-1-1 0,15-16 0,-12 10 38,0-1-1,-2-1 0,-1 0 0,0-1 1,-2-1-1,16-35 0,-21 39-31,-1-1-1,-1 0 1,-1-1 0,-1 0-1,0 0 1,0-38 0,-4 47-32,0-1 0,-1 1 1,0 0-1,-1 0 0,0 0 0,-1 0 1,-1 0-1,0 0 0,0 1 1,-1-1-1,-1 1 0,-11-18 1,14 25-9,0 1 0,1-1 0,-1 1 0,-1 0 0,1 0 1,0 0-1,-1 1 0,1-1 0,-1 1 0,0 0 0,-6-3 1,7 4-1,0 0 0,1 1 0,-1-1 0,0 1 0,0-1 0,0 1 0,0 0 0,0 0 0,0 1 0,0-1 0,1 0 0,-1 1 1,0 0-1,-3 1 0,0 1-4,0 0 1,1 0-1,-1 1 1,1 0-1,0 0 1,0 0-1,1 0 1,-1 1-1,1 0 1,0 0-1,0 0 1,0 1-1,1-1 1,0 1-1,-3 6 1,-6 16-5,1 2 0,2-1 0,0 2 0,2-1 0,-5 57 1,9-43 15,1 1 1,3-1-1,9 71 0,-8-104-53,1 0 0,-1 0-1,2-1 1,-1 1 0,2-1-1,-1 0 1,1 0-1,1 0 1,0-1 0,0 0-1,1 0 1,0 0 0,0-1-1,1 0 1,0 0-1,1-1 1,0 0 0,0-1-1,0 0 1,1 0 0,-1-1-1,21 7 1,-9-4-641,1-2 0,1 0-1,-1-1 1,38 2 0,22-2-720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46.853"/>
    </inkml:context>
    <inkml:brush xml:id="br0">
      <inkml:brushProperty name="width" value="0.05" units="cm"/>
      <inkml:brushProperty name="height" value="0.05" units="cm"/>
    </inkml:brush>
  </inkml:definitions>
  <inkml:trace contextRef="#ctx0" brushRef="#br0">586 1849 9410,'-5'14'551,"2"-4"595,-1 1 1,-9 18 0,12-27-1019,0 0 0,0 0 1,0-1-1,-1 1 0,1 0 0,0-1 1,-1 1-1,1 0 0,-1-1 0,0 0 1,1 1-1,-1-1 0,0 0 0,0 0 1,0 0-1,0 0 0,0 0 0,0 0 1,0-1-1,-3 1 0,4-1-111,-1 0 0,1 0 0,0-1 0,0 1 0,-1-1 0,1 1 0,0-1 0,0 1-1,0-1 1,0 0 0,0 0 0,0 0 0,0 1 0,0-1 0,0 0 0,0 0 0,0 0 0,0 0 0,1 0 0,-2-3 0,-14-26 71,14 26-52,-1-2-10,-232-505 1473,188 392-1393,6-1 1,-38-178 0,49 137-1,-17-265 1,47 407-95,-1 1 0,2 0-1,1-1 1,0 1 0,7-25 0,-8 37-19,1 0 0,0 1 1,1-1-1,-1 1 0,1-1 1,0 1-1,1 0 0,-1 0 1,1 0-1,0 1 0,0-1 1,0 1-1,1 0 0,-1 0 1,1 0-1,0 1 0,0 0 1,1 0-1,7-4 0,2 3-22,0 0-1,-1 0 0,1 2 0,1-1 1,-1 2-1,0 0 0,0 1 1,0 1-1,1 0 0,-1 1 0,0 0 1,0 1-1,-1 1 0,1 1 1,-1 0-1,23 11 0,-26-10-21,-1-1-1,0 2 1,0-1-1,-1 2 1,0-1-1,0 1 1,-1 0-1,0 1 1,13 17-1,-17-19-12,1 1 0,-1 0 0,0 0 0,-1 0 0,0 1 0,0-1-1,-1 1 1,0 0 0,-1 0 0,1-1 0,-2 1 0,1 0 0,-2 17 0,-2-4-87,-2 0 1,0-1-1,-1 1 1,-1-1-1,-18 40 1,-61 91 386,83-148-193,-11 23 307,14-27-345,0 1-1,0-1 1,0 1-1,0-1 0,0 1 1,0-1-1,0 1 0,0 0 1,0-1-1,0 1 1,1-1-1,-1 1 0,0-1 1,0 1-1,0-1 1,1 1-1,-1-1 0,0 1 1,0-1-1,1 0 0,-1 1 1,1-1-1,-1 1 1,0-1-1,1 0 0,-1 1 1,1-1-1,-1 0 1,1 1-1,-1-1 0,0 0 1,1 0-1,-1 1 1,1-1-1,0 0 0,-1 0 1,1 0-1,-1 0 0,1 0 1,0 0-1,5 1-27,-1-1 1,1 0-1,0 0 0,0-1 0,0 1 1,-1-1-1,1 0 0,-1-1 0,1 0 1,-1 1-1,6-4 0,-5 2 7,-1 1-1,1 0 1,0 0-1,-1 1 1,1-1-1,0 1 1,0 1 0,0-1-1,0 1 1,0 0-1,0 0 1,10 2-1,-9 0 65,-1 1 0,-1 0-1,1 0 1,0 0 0,-1 1-1,1-1 1,-1 1 0,0 1-1,-1-1 1,1 1 0,-1 0-1,0 0 1,0 0-1,0 0 1,0 1 0,-1-1-1,0 1 1,-1 0 0,1 0-1,-1 0 1,0 0 0,0 1-1,-1-1 1,0 1 0,0-1-1,-1 0 1,1 1 0,-1 0-1,-1-1 1,1 0-1,-1 1 1,0-1 0,-1 1-1,0-1 1,0 0 0,0 0-1,0 0 1,-1 0 0,0 0-1,-1-1 1,1 1 0,-1-1-1,-8 10 1,-1-4 45,-1-1 0,0 0 0,0 0 0,-1-2 0,0 0 0,0 0 0,-1-1 0,0-1 0,-1-1 0,1-1 0,-31 6 0,-13-4-939,1-2 0,-63-3 0,64-2-1386,55 1 749,14-4-1898</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47.970"/>
    </inkml:context>
    <inkml:brush xml:id="br0">
      <inkml:brushProperty name="width" value="0.05" units="cm"/>
      <inkml:brushProperty name="height" value="0.05" units="cm"/>
    </inkml:brush>
  </inkml:definitions>
  <inkml:trace contextRef="#ctx0" brushRef="#br0">77 151 12363,'-4'17'570,"1"-1"0,1 1 1,0 0-1,2 0 0,0 0 1,3 33-1,28 100-1105,-14-77 733,0 17-264,-11-48 71,2 0-1,18 51 1,-26-93-4,0 1 0,0-1 0,0 1 0,0-1 0,0 1 0,1-1 0,-1 1 0,0-1 0,0 1 0,1-1 0,-1 1 0,0-1 0,1 1 0,-1-1 0,1 1 0,-1-1 0,0 0 1,1 1-1,-1-1 0,1 0 0,0 1 0,4-9 10,-2-20-10,-3 8-17,-1 0 0,-1 0 0,-1 0 1,-1 0-1,-1 1 0,-7-20 0,-51-115-123,28 75 107,22 48 4,2 6 94,1 0 0,1 0 0,-7-32 0,15 51-48,0 0-1,0 0 1,0 0 0,1 0 0,0-1 0,0 1 0,1 0-1,-1 0 1,1-1 0,1 1 0,-1 0 0,1 0 0,0 0-1,0 1 1,1-1 0,0 0 0,0 1 0,0-1 0,5-4-1,0 1-50,0 1-1,1 1 1,0-1-1,0 2 1,1-1-1,0 1 1,0 1-1,1 0 1,-1 0-1,1 1 1,0 0-1,0 1 1,0 0-1,18-1 1,-10 2-18,0 1-1,-1 0 1,1 2 0,0 0 0,-1 1 0,1 1 0,-1 0 0,23 8 0,-36-9 60,0 0 0,-1-1 0,1 1 0,-1 1 0,1-1 0,-1 1 0,0-1 1,0 1-1,0 0 0,4 5 0,-7-7 1,0 1-1,0-1 1,-1 0-1,1 1 1,0 0 0,0-1-1,-1 1 1,1-1-1,-1 1 1,0 0 0,1-1-1,-1 1 1,0 0-1,0-1 1,0 1 0,0 0-1,0-1 1,0 1 0,-1 0-1,1-1 1,-1 1-1,1 0 1,-1-1 0,1 1-1,-1-1 1,0 1-1,0-1 1,0 1 0,0-1-1,0 0 1,0 1-1,-2 1 1,-19 22 270,-37 32 0,41-41-174,0 0-1,1 2 1,1 0-1,1 1 1,-15 23 0,23-30-69,1 0 1,0 1-1,1 0 1,1 0 0,0 0-1,1 0 1,0 1-1,1 0 1,-1 16 0,3-24-46,0 0 0,0 0 1,1 0-1,-1 0 1,1 0-1,1 0 1,-1 0-1,1 0 1,0 0-1,0 0 1,1-1-1,0 1 1,0-1-1,0 0 1,1 0-1,-1 0 1,1 0-1,0-1 0,1 1 1,-1-1-1,1 0 1,8 5-1,-5-4-10,1-1 0,0 0 0,0-1 0,1 0 0,-1-1-1,1 0 1,-1 0 0,1-1 0,0 0 0,0 0 0,-1-1 0,1-1-1,0 0 1,0 0 0,-1-1 0,14-3 0,-9 1-33,0-1-1,-1 0 1,0 0 0,0-2 0,0 1-1,-1-2 1,0 1 0,-1-2 0,1 0-1,16-17 1,-23 20-36,-1 1 1,0-1-1,0 0 0,0 0 1,-1-1-1,0 1 0,0-1 1,-1 0-1,0 1 0,0-1 1,1-9-1,-2 11 82,-1 0 0,1 0 0,-1 0 0,0 0 0,-1 0-1,1 0 1,-1 0 0,0 0 0,0 0 0,0 0 0,-1 0 0,0 0 0,0 1 0,0-1-1,0 1 1,-6-8 0,8 12 20,0-1 0,0 1-1,-1-1 1,1 1 0,0 0-1,-1-1 1,1 1 0,0 0-1,-1-1 1,1 1 0,0 0-1,-1-1 1,1 1 0,-1 0-1,1 0 1,0-1 0,-1 1-1,1 0 1,-1 0 0,1 0 0,-1 0-1,0-1 1,-1 10 424,7 20 83,-5-26-551,5 19 107,-2 1 1,0-1-1,-2 0 0,0 1 1,-1-1-1,-2 1 0,-6 37 1,2-35-10,2-2 380,4-23-432,0 0 1,0 0-1,0 0 1,-1 0-1,1 0 1,0 0-1,0 0 0,0 0 1,0 0-1,0 0 1,0 0-1,0 0 1,0 0-1,0 0 1,2-13 211,7-29-53,2 0 1,1 0-1,35-74 0,-6 18-153,-31 68-19,0 2 0,2-1 1,21-39 0,-32 66-3,0 0 1,1 0-1,-1 0 1,0 0 0,1 0-1,-1 1 1,1-1-1,-1 0 1,1 1 0,0-1-1,0 1 1,0 0-1,0 0 1,0 0-1,2-1 1,-3 2-1,0 0 1,0 0-1,0 0 0,0 0 1,0 0-1,0 0 1,1 0-1,-1 1 0,0-1 1,0 0-1,0 1 0,0-1 1,0 1-1,0-1 1,-1 1-1,1-1 0,0 1 1,0 0-1,0-1 0,0 1 1,-1 0-1,1 0 0,0 0 1,-1 0-1,1 0 1,-1-1-1,1 1 0,-1 0 1,1 0-1,0 2 0,14 31-4,-1 1 1,10 37-1,3 10-93,16 27-11,-16-44 45,-2 1 1,20 91-1,-41-145-130,-1-12 78,0-18-63,-3 0-2,0 0-1,-1 0 0,-1-1 1,0 2-1,-1-1 1,-8-23-1,7 31 144,1 0 0,-2 1-1,0-1 1,0 1 0,0 0 0,-1 0-1,-1 0 1,0 1 0,0 0 0,0 0-1,-1 1 1,-14-11 0,-1 4 200,-1 0 0,-1 1 0,0 2 0,0 0 0,-1 2 0,0 1 0,-40-7 0,59 14-203,-16-5 137,22 6-190,0 0 0,1 0 0,-1-1 0,0 1 0,0-1 0,1 1 0,-1-1 0,0 1 0,0-1 0,1 0 0,-1 1 0,1-1 0,-1 0 0,1 1 0,-1-1 0,1 0 0,-1 0 0,1 1 0,0-1 0,-1 0 0,1 0 0,0 0 0,-1-1 0,3-4-1600,10 3 571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48.332"/>
    </inkml:context>
    <inkml:brush xml:id="br0">
      <inkml:brushProperty name="width" value="0.05" units="cm"/>
      <inkml:brushProperty name="height" value="0.05" units="cm"/>
    </inkml:brush>
  </inkml:definitions>
  <inkml:trace contextRef="#ctx0" brushRef="#br0">262 23 12771,'-14'-5'858,"0"1"1,-1 0-1,1 1 1,-1 0-1,0 1 1,-22 0-1,31 2-817,0 0 0,1 1 0,-1-1 1,1 1-1,-1 0 0,1 0 0,0 1 0,-1 0 0,1 0 1,0 0-1,0 0 0,0 1 0,0 0 0,1 0 0,-1 0 0,1 1 1,-1-1-1,1 1 0,1 0 0,-6 7 0,4-3-46,1 1 0,0 0 0,1 0 0,0 0 0,0 0 1,1 1-1,0-1 0,1 1 0,0-1 0,0 1 0,2 16 0,0-6-53,1 0 1,1 0-1,1 0 1,10 32-1,-5-29-140,0 0 0,2-1 0,1 0 0,1-1 0,1 0-1,0-1 1,2-1 0,0 0 0,35 30 0,-48-46 102,0-1 0,0 1 0,0-1 1,1 0-1,-1 0 0,1 0 1,0 0-1,-1-1 0,1 0 0,0 1 1,0-1-1,0-1 0,0 1 0,0 0 1,0-1-1,0 0 0,0 0 0,0 0 1,0-1-1,4 0 0,-3-1-180,0 0 0,0 0-1,-1 0 1,1 0 0,-1-1-1,1 0 1,-1 0 0,0 0 0,0-1-1,-1 1 1,1-1 0,0 0 0,-1 0-1,4-6 1,-1 0-168,-1 0 1,1-1-1,3-11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48.693"/>
    </inkml:context>
    <inkml:brush xml:id="br0">
      <inkml:brushProperty name="width" value="0.05" units="cm"/>
      <inkml:brushProperty name="height" value="0.05" units="cm"/>
    </inkml:brush>
  </inkml:definitions>
  <inkml:trace contextRef="#ctx0" brushRef="#br0">0 0 10202,'5'62'4842,"15"29"-2982,-9-45-1840,-6-24-18,1-1 0,1 0 0,1-1 0,1 1 1,1-2-1,19 30 0,-9-22-47,0-1 0,2 0-1,40 35 1,-61-60 42,6 6-83,1 0-1,0-1 1,12 8-1,-18-13 44,0 0 0,0 0 0,0 0 0,0 0 0,0-1-1,0 1 1,0 0 0,0-1 0,0 0 0,0 1-1,1-1 1,-1 0 0,0 0 0,0 0 0,0 0-1,0-1 1,0 1 0,1-1 0,-1 1 0,0-1-1,3-1 1,1-3-155,-1 1 0,0-1 1,0 0-1,-1 0 0,1-1 0,-1 1 0,0-1 0,-1 0 0,6-11 0,0-6-636,-1-1 0,-1 0 0,5-28 0,1-16-220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49.040"/>
    </inkml:context>
    <inkml:brush xml:id="br0">
      <inkml:brushProperty name="width" value="0.05" units="cm"/>
      <inkml:brushProperty name="height" value="0.05" units="cm"/>
    </inkml:brush>
  </inkml:definitions>
  <inkml:trace contextRef="#ctx0" brushRef="#br0">557 214 5081,'-14'9'1176,"-4"5"961,-13 2-809,4 2-304,-14 2-376,-1 0-111,-1-4-265,-5-5-128,8-9-160,11-2-16,8-2-24,8-5-56,15 1-192,7-8-113,18-6-951,16-9 864</inkml:trace>
  <inkml:trace contextRef="#ctx0" brushRef="#br0" timeOffset="1">377 0 10306,'-61'9'1441,"-4"-2"1855,-12 2-2680,10-4-392,15-5-808,14-5-896,22 5 840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49.701"/>
    </inkml:context>
    <inkml:brush xml:id="br0">
      <inkml:brushProperty name="width" value="0.05" units="cm"/>
      <inkml:brushProperty name="height" value="0.05" units="cm"/>
    </inkml:brush>
  </inkml:definitions>
  <inkml:trace contextRef="#ctx0" brushRef="#br0">494 181 7106,'0'-8'680,"0"1"1,-1 0-1,0 0 1,0-1 0,-1 1-1,0 0 1,0 0-1,-1 1 1,0-1 0,-3-7-1,2 8-419,0 0 0,-1 0 0,1 1 0,-1-1 0,0 1 1,0 0-1,-1 1 0,1-1 0,-1 1 0,-7-4 0,4 2-176,-1 2 1,1-1-1,-1 1 1,0 0-1,0 1 0,0 1 1,0-1-1,0 1 1,-1 1-1,1 0 1,0 1-1,-1-1 1,1 2-1,-1 0 0,1 0 1,-20 6-1,19-4-95,0 2 0,0-1 0,1 1 0,0 1-1,0 0 1,0 1 0,1 0 0,0 0 0,0 1-1,1 0 1,0 0 0,0 1 0,1 0 0,0 1 0,-7 12-1,5-5-48,0 0-1,2 1 0,0 0 1,0 0-1,-5 32 0,6-10-222,-4 71-1,9-89 127,2 0-1,0-1 0,1 1 0,6 25 0,-4-34 38,-1 0 0,2 0 0,0-1-1,1 1 1,0-1 0,0-1-1,1 1 1,10 11 0,-6-10-10,2 1 1,0-2-1,0 0 0,1 0 1,1-1-1,18 10 0,-2-4-8,-1-1 0,44 15-1,-51-24-36,0 0 0,1-2-1,0 0 1,0-2-1,0 0 1,0-2 0,0-1-1,0 0 1,0-2-1,46-10 1,-34 4-583,0-3-1,0-1 1,-2-2-1,0-1 1,0-1 0,40-28-1,-74 44 746,17-10-265,-1-1 1,-1-1-1,15-15 0,-26 24 393,-1-1-1,0 1 1,0-1-1,-1 0 1,1 0-1,-1 0 1,4-9-1,-5 11 31,-1 0-1,1 0 1,-1 0 0,1 0-1,-1 0 1,0 0-1,0 0 1,0 0 0,0 0-1,0 0 1,-1 0-1,1 0 1,-1 0-1,1 0 1,-1 0 0,0 0-1,1 0 1,-3-3-1,-3-4 412,-1 0-1,0 1 1,-1-1-1,0 1 1,0 1-1,-1-1 1,1 1-1,-2 1 1,1 0-1,-16-7 1,3 2-192,-2 1-1,1 1 1,-39-8 0,44 12-316,0 2-1,0 0 1,0 1 0,0 1 0,0 0 0,0 2-1,-20 2 1,33-2-55,-1 0 0,1 0 0,0 0-1,0 1 1,0 0 0,0 0 0,1 0 0,-1 0-1,0 1 1,1 0 0,0 0 0,-1 0-1,1 0 1,1 1 0,-1 0 0,0-1 0,1 1-1,0 1 1,0-1 0,0 0 0,0 1 0,1 0-1,0-1 1,-1 1 0,2 0 0,-1 0-1,1 0 1,0 0 0,-1 6 0,1 3-34,0 1 0,1-1 1,1 1-1,0-1 0,1 0 1,1 1-1,0-1 0,1 0 1,0-1-1,1 1 0,1-1 1,11 20-1,-10-20-48,0-1 0,1 0-1,1 0 1,0-1 0,0 0 0,1-1 0,1 0 0,0-1 0,0 0 0,1 0-1,0-1 1,21 10 0,-27-15 29,1 0 1,-1-1-1,0 0 0,1 0 1,-1-1-1,1 0 0,-1 0 0,1-1 1,0 1-1,0-1 0,-1-1 1,1 1-1,0-1 0,-1 0 0,1-1 1,-1 0-1,0 0 0,1 0 0,-1-1 1,0 0-1,0 0 0,0 0 1,-1-1-1,10-7 0,-6 2-3,-1 1 0,1-2-1,-2 1 1,1-1 0,-1 0-1,-1-1 1,0 1 0,0-1-1,-1-1 1,-1 1 0,0-1 0,4-19-1,-3 12 156,-2 1 0,1-23 0,-3 38-33,-1 0-1,0 0 1,0-1-1,0 1 1,0 0-1,0 0 1,-1 0-1,1 0 0,-1 0 1,0 0-1,0 0 1,0 0-1,0 0 1,-1 1-1,1-1 1,-1 0-1,0 1 1,0-1-1,1 1 0,-2-1 1,-1-1-1,3 3-28,0 1 0,1-1 0,-1 1 1,1-1-1,-1 1 0,0 0 0,1-1 0,-1 1 0,0 0 0,0 0 0,1-1 0,-1 1 0,0 0 0,0 0 0,1 0 0,-1 0 0,0 0 1,0 0-1,1 0 0,-1 0 0,0 0 0,0 0 0,1 1 0,-1-1 0,0 0 0,1 0 0,-1 1 0,-1-1 0,1 2-3,1-1 1,-1 0-1,0 0 0,0 0 0,1 0 0,-1 1 1,0-1-1,1 0 0,-1 1 0,1-1 0,0 0 1,-1 1-1,1-1 0,0 2 0,-1 8 18,1-1 0,0 1-1,2 11 1,-2-22-44,39 280-892,-39-279 779,0 0 0,0 0-1,0 0 1,0 0 0,0 1 0,0-1 0,1 0-1,-1 0 1,0 0 0,1 0 0,-1 0 0,1 0-1,-1 0 1,1-1 0,-1 1 0,1 0 0,1 1-1,-2-2 40,1 0 0,-1 0-1,0 0 1,1 0 0,-1 0-1,1 0 1,-1 0 0,1 0-1,-1 0 1,0 0-1,1-1 1,-1 1 0,1 0-1,-1 0 1,0 0 0,1-1-1,-1 1 1,0 0-1,1 0 1,-1-1 0,0 1-1,1 0 1,-1-1 0,0 1-1,0 0 1,1-1 0,-1 0-1,21-37-3412,-20 37 3366,28-59-1758</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50.047"/>
    </inkml:context>
    <inkml:brush xml:id="br0">
      <inkml:brushProperty name="width" value="0.05" units="cm"/>
      <inkml:brushProperty name="height" value="0.05" units="cm"/>
    </inkml:brush>
  </inkml:definitions>
  <inkml:trace contextRef="#ctx0" brushRef="#br0">32 55 9202,'-4'6'668,"0"0"1,0 1-1,1-1 0,0 1 0,0 0 1,0 0-1,1 1 0,-2 8 1,3-7-574,1-1 0,-1 1 1,1 0-1,1-1 0,0 1 1,0 0-1,1-1 0,0 1 1,0-1-1,1 1 0,3 7 1,7 10-351,2 0 1,0-1-1,2 0 1,0-1-1,2-1 1,22 21-1,-39-41 211,1-1 1,0 0-1,-1 1 0,1-1 1,0-1-1,0 1 0,0 0 0,1-1 1,-1 0-1,0 1 0,0-1 1,1 0-1,-1-1 0,1 1 0,-1-1 1,0 1-1,1-1 0,-1 0 1,1 0-1,-1-1 0,1 1 0,-1-1 1,1 0-1,-1 0 0,0 0 1,1 0-1,-1 0 0,4-3 1,4-1 74,-1-1 0,0 0 1,-1 0-1,0-1 1,0-1-1,0 1 0,9-11 1,-11 9 139,1 0 0,-2-1 0,1 1 0,-1-1 0,-1 0 0,0-1 0,0 1 0,-1-1 0,-1 0 0,1 0 0,-2 0 0,0-1 0,0 1 0,-1-1 0,0 1 0,-1-1 0,0 1 0,-4-21 0,1 17-10,1 4-273,-1 0 0,2 0 0,-1 0 0,2 0 0,-1 0 0,2 0 0,1-19 0,12-4-370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50.425"/>
    </inkml:context>
    <inkml:brush xml:id="br0">
      <inkml:brushProperty name="width" value="0.05" units="cm"/>
      <inkml:brushProperty name="height" value="0.05" units="cm"/>
    </inkml:brush>
  </inkml:definitions>
  <inkml:trace contextRef="#ctx0" brushRef="#br0">194 1 16652,'-2'0'157,"0"1"0,0-1 1,0 1-1,0-1 0,0 1 1,1 0-1,-1 0 0,0 0 1,0 0-1,1 0 1,-3 2-1,-12 7 268,-99 54 798,112-62-1203,-1 1-1,1-1 0,0 1 1,-1-1-1,1 1 0,0 0 1,1 0-1,-5 6 0,6-7-30,0-1 0,0 1 0,1-1 0,-1 1 0,0 0 0,1-1 0,0 1 0,-1 0 0,1-1 0,0 1 0,0 0 0,0 0 0,0-1 0,0 1 0,0 0 0,0 0 0,1-1 0,-1 1 0,1 0 0,-1-1 0,1 1 0,-1-1 0,1 1 0,0-1 0,1 3 0,4 3-86,-1-1 0,1 1 0,0-1 0,1 0-1,-1-1 1,15 10 0,51 27-464,-67-40 529,12 8-91,10 4-82,34 25 0,-54-35 181,-1 1 1,0 0-1,0 1 1,0-1-1,-1 1 1,0 0 0,0 1-1,0-1 1,-1 1-1,6 11 1,-9-16 11,0 1 0,-1 0 0,1 0 0,0 0 0,-1 0 0,1 0 0,-1-1 0,0 1 1,0 0-1,0 0 0,0 0 0,-1 0 0,1 0 0,-1 0 0,0 0 0,0-1 0,-2 6 0,0-4 0,1 1-1,-1-1 0,0 1 0,-1-1 1,1-1-1,-1 1 0,0 0 0,0-1 1,-6 5-1,1-2-147,-1 0-1,0-1 1,0 0 0,0-1 0,-1 0-1,1 0 1,-1-1 0,-21 3-1,29-6 4,0 1-1,1-1 0,-1 0 0,1 0 0,-1 0 0,0 0 1,1 0-1,-1 0 0,1-1 0,-1 0 0,1 1 0,-1-1 1,1 0-1,-1 0 0,1 0 0,0 0 0,0-1 1,-1 1-1,1-1 0,0 1 0,0-1 0,-2-2 0,-21-29-1301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50.834"/>
    </inkml:context>
    <inkml:brush xml:id="br0">
      <inkml:brushProperty name="width" value="0.05" units="cm"/>
      <inkml:brushProperty name="height" value="0.05" units="cm"/>
    </inkml:brush>
  </inkml:definitions>
  <inkml:trace contextRef="#ctx0" brushRef="#br0">302 256 11314,'-11'-1'655,"-1"1"0,1-1 0,-1 2-1,0 0 1,1 0 0,0 1-1,-1 0 1,1 1 0,-17 6 0,16-4-423,0 1 0,0 0 0,0 1 0,1 0 0,0 0-1,0 1 1,1 1 0,-11 11 0,15-14-242,0 1-1,0 0 0,1 1 0,0-1 0,1 1 0,-1 0 0,1 0 0,1 1 1,-1-1-1,2 1 0,-1-1 0,-1 10 0,4-10 2,-1 0 1,1-1-1,0 1 0,1 0 0,-1-1 1,2 1-1,-1 0 0,1-1 0,0 1 1,1-1-1,0 0 0,0 0 0,0 0 1,1 0-1,7 10 0,-7-11-91,1-1 1,0 1-1,0-1 0,1 0 0,-1 0 0,1-1 1,0 1-1,0-1 0,1-1 0,-1 1 0,8 2 1,-12-5 50,1 0 1,-1 0 0,0-1-1,1 1 1,-1 0 0,1-1-1,0 0 1,-1 1 0,1-1 0,-1 0-1,1 0 1,-1-1 0,1 1-1,-1-1 1,1 1 0,-1-1-1,1 0 1,-1 1 0,1-1-1,-1-1 1,0 1 0,0 0-1,1 0 1,-1-1 0,0 0-1,0 1 1,0-1 0,-1 0-1,1 0 1,0 0 0,-1 0 0,1 0-1,-1 0 1,2-4 0,1-4 33,0-1 1,-1 1 0,0-1 0,0 0 0,-1 1 0,-1-1 0,0-15 0,3-10 144,-4 36-128,0 0 0,0 0 0,0 0 0,0 0 0,0 0 1,0 0-1,0 0 0,0 0 0,0 0 0,0 0 0,0 0 0,0 1 0,0-1 0,0 0 0,0 0 1,0 0-1,0 0 0,0 0 0,0 0 0,0 0 0,0 0 0,0 0 0,0 0 0,0 0 0,0 0 1,0 0-1,1 0 0,-1 0 0,0 0 0,0 0 0,0 0 0,0 0 0,0 0 0,0 0 0,0 0 1,0 0-1,0 0 0,0 0 0,0 0 0,0 0 0,0 0 0,0 0 0,0 0 0,0 0 0,1 0 0,-1 0 1,0 0-1,0 0 0,0 0 0,0 0 0,0 0 0,0 0 0,0 0 0,0 0 0,0 0 0,0 0 1,0 0-1,0-1 0,0 1 0,5 10 58,3 16-13,55 267 68,-63-293-116,0 0 0,0 1-1,0-1 1,1 0 0,-1 1 0,0-1 0,0 0-1,1 0 1,-1 1 0,0-1 0,1 0-1,-1 0 1,0 1 0,0-1 0,1 0 0,-1 0-1,0 0 1,1 0 0,-1 1 0,1-1 0,-1 0-1,0 0 1,1 0 0,-1 0 0,0 0-1,1 0 1,-1 0 0,1 0 0,-1 0 0,0 0-1,1 0 1,-1 0 0,0 0 0,1-1 0,-1 1-1,1 0 1,-1 0 0,0 0 0,1 0-1,-1-1 1,0 1 0,0 0 0,1 0 0,-1-1-1,0 1 1,1 0 0,-1-1 0,0 1 0,0 0-1,0 0 1,1-1 0,-1 1 0,0-1 0,0 0-1,6-8-150,-1-1 0,0-1 0,-1 1 0,5-16 0,-1 2-315,33-102-5053,29-152 0,-37 103 4942,-19 50 3803,-14 125-3143,0-1 1,0 0-1,0 1 1,0-1-1,0 0 0,1 1 1,-1-1-1,0 0 1,0 1-1,0-1 1,1 1-1,-1-1 1,0 0-1,1 1 1,-1-1-1,1 1 1,-1-1-1,1 1 1,-1-1-1,1 1 1,-1 0-1,1-1 1,-1 1-1,2-1 1,-2 1 7,1 1 0,0-1 0,-1 0 0,1 1 0,-1-1 1,1 0-1,0 1 0,-1-1 0,1 1 0,-1-1 1,1 1-1,-1-1 0,0 1 0,1-1 0,-1 1 0,1 0 1,-1-1-1,0 1 0,1 0 0,-1-1 0,0 1 0,0 0 1,1 1-1,3 15 405,-1 1 0,0 0 0,-1 0 0,-1 0 0,-1 0 0,-3 31 1,2-3-207,-1 34-3,4 0 0,20 122 0,-12-140-146,-4-19-43,1 0 0,3-1 0,1 0 0,27 63 0,-34-97-255,0 1 0,1-1 0,10 15 0,-13-21 30,-1 0 0,1 0 0,0 0 0,0-1 0,0 1 0,0-1 0,0 1 0,0-1 0,0 0 0,0 1 0,1-1 0,-1 0 0,0-1 0,1 1 0,-1 0 0,1-1 0,-1 1 0,1-1 0,3 0 0,0 0-170,-1-1 1,1 0-1,-1-1 1,11-3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51.179"/>
    </inkml:context>
    <inkml:brush xml:id="br0">
      <inkml:brushProperty name="width" value="0.05" units="cm"/>
      <inkml:brushProperty name="height" value="0.05" units="cm"/>
    </inkml:brush>
  </inkml:definitions>
  <inkml:trace contextRef="#ctx0" brushRef="#br0">1 36 10698,'56'-16'1641,"7"5"1519,0 2-1607,-4 9-849,-3 14-168,-9 10-32,-6 8-88,-12 11-200,-6 2-88,-23 11-160,-12 9-112,-17 10-152,-7-6-144,-4-10-920,-1-14-793,3-14 1169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3:47.728"/>
    </inkml:context>
    <inkml:brush xml:id="br0">
      <inkml:brushProperty name="width" value="0.05" units="cm"/>
      <inkml:brushProperty name="height" value="0.05" units="cm"/>
      <inkml:brushProperty name="color" value="#00A0D7"/>
    </inkml:brush>
  </inkml:definitions>
  <inkml:trace contextRef="#ctx0" brushRef="#br0">5730 2634 8058,'1'4'155,"0"0"0,0 1 0,-1-1 0,1 0 0,-1 1 0,0-1 1,0 0-1,-1 1 0,0-1 0,1 0 0,-1 1 0,-1-1 0,1 0 0,-1 0 0,1 0 1,-1 0-1,0 0 0,-1-1 0,-2 6 0,-4 4-76,-1-1 0,0 0 0,-22 21 0,-232 193 565,236-205-653,-1-1 0,-1-1 1,-1-1-1,-1-2 0,-35 13 0,-173 49 256,203-67-160,18-5-28,-286 78 1084,221-66-754,-147 14-1,-571 33-28,186-29 955,5-56 224,523 13-1230,-322-31 476,1-23-274,-235-85 918,608 136-1321,1-2-1,0-2 0,1 0 0,1-3 0,0-1 0,-48-35 1,59 36-88,0-1 1,2-1 0,0-1 0,2-1 0,0 0 0,1-2 0,1 0 0,1 0-1,-15-36 1,14 23-18,3-1 0,-15-58 0,-5-78 106,9 44-11,17 87-74,1-1-1,1-45 0,7-86 5,0 49-26,-1 68-1,2 0 0,2 0-1,3 0 1,2 0 0,3 2-1,2-1 1,32-75 0,-1 20 19,-10 23 19,51-91-1,-67 141-41,2 0 0,2 2 0,1 1 0,54-57 0,-41 58 6,1 2-1,48-30 1,95-49 2,-113 70-4,18-9-19,2 3 0,2 4 1,146-48-1,121 0-8,-256 67 3,49-8-18,156-10 0,158 11 12,149 35 74,-418 11-84,216 44 0,-260-24 32,194 71 1,135 81 46,-378-146-39,-35-11-17,-2 2 1,-1 4-1,-2 2 1,100 79-1,-124-86 16,0 2 0,-3 2 0,0 1 0,-3 2 0,57 82 0,108 233 11,-188-334-3,-1 0 0,-1 1 0,-1 0-1,-1 0 1,0 1 0,-1 0 0,-2 0 0,0 0 0,-1 0 0,-1 28 0,-8 50 1,-4-1 1,-4-1 0,-31 104-1,36-173-10,-1 0 0,-1-1 0,-1-1 0,-2 0 0,0 0 0,-22 24 0,-122 130 15,115-134 5,7-10-23,-2-2 1,-70 47-1,73-56 0,8-3 4,-39 39-1,49-42 5,-2-1-1,0 0 1,-42 27-1,-86 32 7,69-37-4,-16 8-6,-3-4 0,-152 45 0,187-73 4,-97 13 0,-67-8 19,20-2 26,-7 1-28,-302-9 0,-195-70 27,531 39-14,-182 5 1,-116-11-23,198-20 38,135 20-23,-129-44-2,237 59-16,10 2 23,0-2 1,1 0 0,0-2 0,1-1-1,1 0 1,0-2 0,1-1-1,-28-28 1,4-1 98,3-2 1,-59-81-1,73 82-75,2-1 0,2-2 0,-23-61 1,-6-12-34,47 107-22,-38-89-3,41 91 9,1 0 0,0 0 0,1-1 0,1 1 0,-1-29 0,3-4 8,3 0 0,1 0-1,3 1 1,2-1 0,1 1-1,26-69 1,-15 67-24,47-85 1,-13 47 4,69-85 1,-63 96 3,100-115-22,-117 142 14,92-75-1,-70 74 5,1 3 0,3 3-1,85-38 1,-16 12 7,128-58-38,-204 101 19,0 3 0,89-21 0,153-5-16,-98 18 25,287-36 23,1 51-32,-392 23 13,113 21-1,100 35-4,-142-26 6,-55-10 2,200 72 0,101 79-7,-298-118 7,0-1 4,124 80-1,-206-112-3,95 61 4,136 118 0,-254-192-8,-1 2 0,-1 0-1,0 0 1,0 1 0,-2 1 0,0 1-1,-2-1 1,0 2 0,0 0 0,-2 0 0,-1 1-1,8 29 1,-1 11-2,-3 0-1,-3 0 1,-2 1 0,-2 69-1,-19 159-43,12-270 48,-1-1 0,-1 1 0,-1-1 0,-1 0 0,-1 0 0,0-1 0,-2 0 0,0 0 0,-12 17 0,-15 17 10,-64 71 0,30-40 12,-134 163-27,185-225 12,-1 0 0,0-2 0,-2 0 0,0-1 0,-1-2 0,0 0 1,-2-1-1,0-2 0,0 0 0,-42 13 0,-221 71 18,24-7-117,-56-13 29,230-58 72,2-2-2,-124 6 0,-92-12 12,-106 9-3,-425 27 75,474-72 36,0-31-107,140 21-25,-120-3 13,-57-9-202,344 36-692,1-3 0,1-1 0,-73-33 0,48 18-3474,45 9 2743</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51.557"/>
    </inkml:context>
    <inkml:brush xml:id="br0">
      <inkml:brushProperty name="width" value="0.05" units="cm"/>
      <inkml:brushProperty name="height" value="0.05" units="cm"/>
    </inkml:brush>
  </inkml:definitions>
  <inkml:trace contextRef="#ctx0" brushRef="#br0">1 1 13339,'11'13'1080,"-4"-4"640,-7-18-4048,-11-2 1408</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51.918"/>
    </inkml:context>
    <inkml:brush xml:id="br0">
      <inkml:brushProperty name="width" value="0.05" units="cm"/>
      <inkml:brushProperty name="height" value="0.05" units="cm"/>
    </inkml:brush>
  </inkml:definitions>
  <inkml:trace contextRef="#ctx0" brushRef="#br0">19 1 14891,'-13'114'3413,"9"-59"-3354,3 64-1,6-20-90,23 118 0,-16-155 25,3-1 1,2-1-1,28 63 1,-40-108-66,2 0 1,0 0-1,1 0 1,0-1-1,1 0 1,19 21-1,-27-33 21,1 0-1,0 0 0,0 0 0,0 0 0,0-1 0,1 1 0,-1 0 1,0-1-1,1 0 0,-1 0 0,1 0 0,-1 0 0,1 0 0,0 0 0,4 0 1,-4-1-12,-1 0 1,1-1 0,0 1 0,-1-1 0,1 0 0,0 0 0,-1 0 0,1 0 0,-1 0 0,1-1-1,-1 1 1,0-1 0,1 1 0,-1-1 0,0 0 0,3-3 0,2-3 49,-1 1 1,0-1 0,0-1-1,-1 1 1,0-1 0,0 0-1,-1 0 1,-1-1 0,6-15-1,0-13 479,6-44-1,-14 75-395,27-240 3196,-21 224-2867,-7 22-395,0 1 1,0 0-1,0 0 1,0 0-1,0 0 1,1 0-1,-1-1 0,0 1 1,0 0-1,0 0 1,1 0-1,-1 0 0,0 0 1,0 0-1,1 0 1,-1 0-1,0 0 1,0 0-1,0 0 0,1 0 1,-1 0-1,0 0 1,0 0-1,1 0 0,-1 0 1,0 0-1,0 0 1,0 0-1,1 0 1,-1 0-1,0 0 0,0 0 1,0 1-1,1-1 1,-1 0-1,0 0 0,0 0 1,0 0-1,0 0 1,1 1-1,-1-1 1,0 0-1,0 0 0,0 1 1,4 4-8,0 1 0,-1 0 1,0 1-1,3 8 0,13 33-68,-6-12-450,2 0 1,32 55-1,-40-80 269,-1-2 0,1 1 0,1-1-1,0 0 1,0-1 0,1 0-1,0 0 1,0-1 0,1 0-1,0 0 1,0-1 0,0-1 0,14 6-1,-16-8 262,1-1 0,-1 0 0,0-1 1,0 0-1,1 0 0,-1-1 0,1 0 0,-1 0 0,0-1 0,1 0 0,-1 0 0,0-1 0,1 0 0,-1 0 0,0-1 0,-1-1 0,1 1 0,-1-1 0,1 0 0,-1-1 1,0 1-1,0-2 0,-1 1 0,0-1 0,7-6 0,-5 3 265,0 0 0,-1-1 0,0 1 1,0-1-1,-1-1 0,0 1 0,-1-1 1,0 0-1,-1 0 0,0-1 0,0 1 1,-2-1-1,1 0 0,-2 1 0,1-1 1,-2 0-1,0-16 0,-2 8-55,-2 1-1,0 0 1,-12-31-1,-28-56-251,16 44-430,-21-70-2279,32 69 1743</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52.594"/>
    </inkml:context>
    <inkml:brush xml:id="br0">
      <inkml:brushProperty name="width" value="0.05" units="cm"/>
      <inkml:brushProperty name="height" value="0.05" units="cm"/>
    </inkml:brush>
  </inkml:definitions>
  <inkml:trace contextRef="#ctx0" brushRef="#br0">0 0 10922,'49'241'1127,"-18"-83"701,61 189 0,-89-338-1664,0-1 0,0 1 0,1-1 1,0 0-1,0 0 0,1 0 0,8 10 0,-13-18-155,1 1-1,-1-1 1,1 1-1,-1-1 1,1 1-1,-1-1 1,1 0-1,-1 1 1,1-1-1,-1 0 1,1 1-1,0-1 1,-1 0-1,1 0 1,-1 0-1,1 0 1,0 0-1,-1 1 1,1-1-1,0 0 1,-1 0-1,1-1 1,0 1-1,-1 0 1,1 0-1,-1 0 0,1 0 1,0 0-1,-1-1 1,1 1-1,-1 0 1,1-1-1,0 1 1,-1 0-1,1-1 1,-1 1-1,1-1 1,-1 1-1,0 0 1,1-1-1,-1 1 1,1-1-1,-1 0 1,0 1-1,1-2 1,12-27 138,-12 29-138,8-37 112,-1 1 0,-2-1-1,-1-1 1,-1-66 0,3-19-146,-6 117 19,-1 0-4,0-1 1,1 1-1,0 0 0,0 0 1,0 0-1,1-1 1,0 1-1,0 1 1,1-1-1,-1 0 0,1 1 1,6-8-1,-8 12 8,0-1 0,0 1 0,0 0 0,1 0 0,-1 0 0,0 0 0,1 1 0,-1-1 0,1 0-1,-1 1 1,1-1 0,-1 1 0,1-1 0,-1 1 0,1 0 0,0-1 0,-1 1 0,1 0 0,0 0 0,-1 0 0,1 0 0,-1 1 0,1-1 0,0 0-1,-1 1 1,1-1 0,-1 1 0,1-1 0,-1 1 0,1 0 0,-1 0 0,1-1 0,0 3 0,6 2-1,-1 1 0,0 0 0,0 0 0,11 14 0,0 2-19,-2 1 0,0 1 1,-1 1-1,14 34 0,-10-14-343,23 80 0,-29-63-1185,-9-69-1193,2-16 2515,-4 14-41,10-46-772,8-88 1,-10 56 519,-7 70 652,0 1 0,8-21 0,-11 37-100,0-1-1,0 1 0,0-1 1,0 1-1,0 0 1,1-1-1,-1 1 1,0-1-1,0 1 0,0 0 1,1-1-1,-1 1 1,0-1-1,0 1 0,1 0 1,-1 0-1,0-1 1,1 1-1,-1 0 1,0-1-1,1 1 0,-1 0 1,0 0-1,1 0 1,0-1-1,5 9 707,5 26 389,-9-29-1002,0 3 79,7 27 659,2-1 1,23 51-1,-30-76-750,1 0-1,0 0 1,1 0 0,0 0 0,1-1 0,-1 0 0,2 0 0,-1-1-1,1 0 1,0-1 0,0 1 0,1-1 0,14 7 0,-20-11-87,-1-1 0,1 0 1,0 0-1,0 0 1,-1 0-1,1 0 0,0 0 1,0-1-1,0 0 1,0 1-1,0-1 0,0 0 1,0 0-1,0-1 1,0 1-1,0-1 0,-1 1 1,1-1-1,0 0 0,0 0 1,0 0-1,-1 0 1,1-1-1,0 1 0,2-3 1,-1 1-23,-1-1 0,1 0-1,-1 0 1,0-1 0,0 1 0,0-1 0,-1 1 0,1-1 0,-1 0 0,0 0-1,-1 0 1,3-10 0,28-191 5,-27 291 10,43 448-79,-25-303-461,-18-184-463,-1-33 138,-3-11-32,0-6-1491,-2-30 929</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52.972"/>
    </inkml:context>
    <inkml:brush xml:id="br0">
      <inkml:brushProperty name="width" value="0.05" units="cm"/>
      <inkml:brushProperty name="height" value="0.05" units="cm"/>
    </inkml:brush>
  </inkml:definitions>
  <inkml:trace contextRef="#ctx0" brushRef="#br0">0 1 16283,'7'74'945,"0"25"407,-7 16-816,-2 56-528,4 25-8,0 18 40,9 4 8,3-22-40,-1-22-16,26-28-456,-15-13-456,10-34-1209,-9-23-1183,-2-37 1791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53.553"/>
    </inkml:context>
    <inkml:brush xml:id="br0">
      <inkml:brushProperty name="width" value="0.05" units="cm"/>
      <inkml:brushProperty name="height" value="0.05" units="cm"/>
    </inkml:brush>
  </inkml:definitions>
  <inkml:trace contextRef="#ctx0" brushRef="#br0">1 158 11194,'0'-5'4828,"-1"16"-3587,3 23-1008,63 293 360,-27-156-768,-32-141 58,-4-16-85,1 0 1,8 24-1,-11-37 178,0-1-1,1 0 1,-1 1 0,0-1 0,0 1 0,0-1 0,1 1-1,-1-1 1,0 1 0,0-1 0,1 0 0,-1 1 0,0-1-1,1 0 1,-1 1 0,0-1 0,1 0 0,-1 1 0,1-1-1,-1 0 1,1 0 0,-1 1 0,0-1 0,1 0 0,-1 0-1,1 0 1,-1 0 0,2 1 0,9-10-478,5-22-44,-15 30 526,9-27-138,0 0 0,-2-1 0,8-48 0,2-93 782,-4 32 607,-9 124-935,-5 14-290,1 0 1,-1 0-1,0 0 0,1 0 0,-1 0 1,0 0-1,0 0 0,1 0 0,-1 0 1,0 0-1,0 0 0,1 0 0,-1 0 0,0 0 1,0 0-1,1 0 0,-1 0 0,0 0 1,0 0-1,1 0 0,-1 0 0,0 1 1,0-1-1,1 0 0,-1 0 0,0 0 1,0 0-1,0 1 0,1-1 0,-1 0 1,17 27 98,42 103-434,15 32-1110,-69-153 1245,-1 0 0,2-1 0,-1 1 0,12 12 0,-15-19 166,0 0 0,0 0-1,1-1 1,-1 1 0,0-1 0,1 1 0,-1-1 0,1 0 0,-1 0 0,1 0 0,-1 0 0,1 0 0,0 0 0,0-1 0,-1 1 0,1-1 0,0 0 0,0 0 0,0 0 0,-1 0 0,5-1 0,0-1 178,0 1 1,-1-1-1,1 0 1,-1-1-1,0 0 1,1 0-1,-1 0 1,0 0 0,-1-1-1,1 0 1,-1-1-1,0 1 1,0-1-1,0 0 1,0 0-1,-1 0 1,0-1-1,0 0 1,-1 1 0,1-1-1,-1-1 1,0 1-1,-1 0 1,4-14-1,-3 5 55,0 1 0,-1-1 0,0 0 0,-2 0 0,0 0 0,0 0-1,-1 0 1,-1 0 0,0 1 0,-8-25 0,-12-36-627,-45-127-4529,28 115 3440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53.914"/>
    </inkml:context>
    <inkml:brush xml:id="br0">
      <inkml:brushProperty name="width" value="0.05" units="cm"/>
      <inkml:brushProperty name="height" value="0.05" units="cm"/>
    </inkml:brush>
  </inkml:definitions>
  <inkml:trace contextRef="#ctx0" brushRef="#br0">0 1 10658,'70'160'1040,"-7"2"0,68 274 0,-107-323-667,-24-112-369,0 1 0,1-1-1,-1 0 1,0 0 0,1 0 0,-1 1-1,0-1 1,1 0 0,-1 0 0,1 0-1,0 0 1,-1 0 0,1 0 0,0 0 0,1 1-1,-2-2 3,0 0 0,1 0-1,-1 0 1,1 0-1,-1 0 1,0 0 0,1 0-1,-1-1 1,0 1 0,1 0-1,-1 0 1,0 0-1,1-1 1,-1 1 0,0 0-1,0 0 1,1-1 0,-1 1-1,0 0 1,0-1-1,0 1 1,1 0 0,-1 0-1,0-1 1,0 1 0,0-1-1,0 1 1,0 0-1,1-1 1,-1 0 0,2-6 56,0 0 0,0 0 0,2-14 0,1-83 158,1-14-37,-5 101-38,2 0 0,1 0 1,0 0-1,9-25 0,-12 39-104,1 0-1,-1 1 0,1-1 0,-1 0 0,1 0 0,0 1 1,0-1-1,0 1 0,1-1 0,3-2 0,-5 4-32,0 0-1,0 1 0,1-1 1,-1 0-1,0 1 0,0 0 1,1-1-1,-1 1 0,0 0 1,1-1-1,-1 1 0,1 0 0,-1 0 1,0 0-1,1 0 0,-1 0 1,0 1-1,1-1 0,-1 0 1,0 1-1,1-1 0,-1 0 1,0 1-1,0 0 0,1-1 1,-1 1-1,1 1 0,4 3-10,0 0 0,-1 0 0,0 0 0,0 1 0,0 0 0,-1 0-1,0 0 1,0 0 0,-1 1 0,1-1 0,-1 1 0,-1 0 0,3 9 0,3 14-38,8 56 1,-6-3-158,-1 95 0,-10-158-376,1-26-236,-2-31-1115,2-11-894,-2-11 1091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54.245"/>
    </inkml:context>
    <inkml:brush xml:id="br0">
      <inkml:brushProperty name="width" value="0.05" units="cm"/>
      <inkml:brushProperty name="height" value="0.05" units="cm"/>
    </inkml:brush>
  </inkml:definitions>
  <inkml:trace contextRef="#ctx0" brushRef="#br0">1 1 8930,'1'2'162,"76"171"5081,-61-143-4932,1 0-1,1-1 1,30 36 0,-44-60-272,0 0-1,0-1 1,0 0 0,1 0-1,-1 0 1,1-1-1,9 6 1,-12-9-33,-1 1 0,1 0 0,-1-1 1,1 1-1,0-1 0,-1 0 0,1 1 0,0-1 0,-1 0 0,1 0 0,0 0 1,-1 0-1,1-1 0,0 1 0,0 0 0,-1-1 0,1 1 0,-1-1 0,1 1 0,0-1 1,-1 0-1,1 0 0,-1 0 0,0 0 0,1 0 0,-1 0 0,0 0 0,0 0 1,1 0-1,0-2 0,3-4 20,0 0 0,0 0 1,-1 0-1,0 0 0,0-1 1,4-12-1,13-53 299,-15 49-203,23-116 367,-24 114-452,0 65 75,17 222-132,-20-113-98,3 66 68,-1-167-253,2-1 1,16 69-1,-19-104 47,-3-8 122,1 0 1,-1 0 0,1 0-1,0-1 1,0 1 0,0 0 0,0-1-1,0 1 1,0-1 0,1 1 0,-1-1-1,1 1 1,0-1 0,-1 0 0,1 0-1,0 0 1,0 0 0,4 3 0,-5-5 49,-1 0 0,1 0 1,-1 1-1,1-1 0,-1 0 1,1 0-1,-1 0 0,1 0 1,-1 0-1,1 0 0,0 0 1,-1 0-1,1 0 0,-1 0 1,1 0-1,-1 0 0,1 0 1,0 0-1,-1 0 0,1 0 1,-1-1-1,1 1 0,-1 0 1,1-1-1,0 1 0,23-20-1208</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54.669"/>
    </inkml:context>
    <inkml:brush xml:id="br0">
      <inkml:brushProperty name="width" value="0.05" units="cm"/>
      <inkml:brushProperty name="height" value="0.05" units="cm"/>
    </inkml:brush>
  </inkml:definitions>
  <inkml:trace contextRef="#ctx0" brushRef="#br0">0 0 11354,'10'13'307,"0"0"-1,-1 1 0,-1-1 0,0 2 0,-1-1 0,0 1 1,-1 0-1,-1 0 0,-1 1 0,0 0 0,3 31 1,-2-4-207,28 190 1046,-33-233-1128,0 1-1,0-1 0,0 1 0,0-1 0,0 1 0,0-1 0,0 1 0,0-1 0,0 0 0,0 1 0,0-1 0,0 1 0,0-1 0,0 1 0,1-1 0,-1 0 0,0 1 0,0-1 0,1 1 0,-1-1 0,0 0 0,0 1 0,1-1 0,-1 0 0,1 1 0,-1-1 0,0 0 0,1 0 0,-1 1 0,0-1 0,1 0 0,-1 0 0,1 0 0,-1 1 0,1-1 0,0 0 0,0-1 20,0 0 0,0 1 0,0-1 0,0 0 0,0 0 0,0 0 0,-1 0 0,1 0 0,0-1 0,0 1 0,-1 0 0,1-2-1,16-39 559,2-35-59,-13 47-400,2 0-1,14-37 1,-19 59-130,1 1 0,-1 0 0,1 0 0,0 0 0,1 0 0,0 1 0,0 0 0,0 0 0,1 0 0,0 1 0,0-1 0,0 2 0,12-8 0,-15 10-19,0 1 0,-1-1 0,1 1 0,0 0 0,0 0 0,0 0 1,0 1-1,0-1 0,0 1 0,0-1 0,0 1 0,0 0 0,0 0 0,0 1 1,0-1-1,0 1 0,6 1 0,-5 0-11,0 0-1,0 0 1,-1 0 0,1 0-1,-1 1 1,1-1 0,-1 1 0,0 0-1,0 0 1,0 0 0,3 6-1,1 1-24,-1 1 0,-1-1 0,0 1 0,-1 0 0,0 0 0,0 0-1,-1 1 1,2 16 0,5 92-381,4 25-1259,-13-135 1472,2 4-368,-1-1 1,-1 1-1,0-1 0,-2 24 0,-7-9-425</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55.014"/>
    </inkml:context>
    <inkml:brush xml:id="br0">
      <inkml:brushProperty name="width" value="0.05" units="cm"/>
      <inkml:brushProperty name="height" value="0.05" units="cm"/>
    </inkml:brush>
  </inkml:definitions>
  <inkml:trace contextRef="#ctx0" brushRef="#br0">25 0 9306,'21'0'880,"32"4"-1,-46-3-713,0 1 0,-1-1 0,1 1 1,0 1-1,-1-1 0,0 1 0,0 0 0,12 8 0,-6-1-48,0 1 1,0 1-1,-1 0 0,-1 0 1,0 1-1,0 0 0,-2 1 1,1 0-1,-2 0 0,0 1 1,9 27-1,-8-16 43,-1 1 0,-1 0 1,-1 0-1,-2 0 0,-1 1 0,0 31 1,-3-48-123,1 0 0,-1 1 1,-1-1-1,0 0 0,-1 0 1,-5 14-1,7-22-8,0 0-1,-1 0 1,1 0 0,-1 0-1,0-1 1,0 1 0,0-1-1,0 1 1,-1-1 0,1 1 0,0-1-1,-1 0 1,0 0 0,0 0-1,1-1 1,-1 1 0,0-1 0,0 1-1,0-1 1,-1 0 0,1 0-1,0-1 1,0 1 0,-1 0-1,-3-1 1,0 0 112,1 0 1,-1 0-1,0-1 0,1 0 0,-1 0 0,1-1 0,-1 1 1,1-2-1,0 1 0,0-1 0,-10-5 0,7 2 78,0 0 0,0-1 0,1 0 0,0-1 0,1 1-1,-12-16 1,7 7-39,2 0 0,0-1 0,1 0 0,1-1 0,1 0 0,0 0 0,-7-33 0,12 40-166,0 0 1,0 1-1,2-1 1,-1 0-1,2-18 1,0 23-44,1 0 1,-1 0 0,1 0-1,0 0 1,0 0 0,1 1-1,-1-1 1,1 1 0,1-1-1,-1 1 1,7-7-1,3-3-536,26-20 0,-23 21-608,25-26 0,-1-17 62</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55.407"/>
    </inkml:context>
    <inkml:brush xml:id="br0">
      <inkml:brushProperty name="width" value="0.05" units="cm"/>
      <inkml:brushProperty name="height" value="0.05" units="cm"/>
    </inkml:brush>
  </inkml:definitions>
  <inkml:trace contextRef="#ctx0" brushRef="#br0">205 0 13083,'41'52'864,"-7"32"368,-5 15-520,-7 47-544,1 23-24,6 9 49,0 2 47,3-22 40,0-23-24,-5-39-144,-5-26-216,-8-40-392,-3-19-297,-7-47-1223,-19-34 1200</inkml:trace>
  <inkml:trace contextRef="#ctx0" brushRef="#br0" timeOffset="1">439 557 9322,'7'6'744,"0"3"512,-7-4-527,-16 4-353,-6 2-8,-19-2 16,-15 0-8,-12-2-56,-8-3-72,4-1-152,15-3-192,26-5-784,17-2-1441,39-4 1369</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3:49.775"/>
    </inkml:context>
    <inkml:brush xml:id="br0">
      <inkml:brushProperty name="width" value="0.05" units="cm"/>
      <inkml:brushProperty name="height" value="0.05" units="cm"/>
      <inkml:brushProperty name="color" value="#00A0D7"/>
    </inkml:brush>
  </inkml:definitions>
  <inkml:trace contextRef="#ctx0" brushRef="#br0">114 8 2192,'-8'-2'482,"-1"0"0,1 0 0,-1 1 0,-13 0 0,18 1-265,1 0 1,0 1-1,0-1 0,0 1 0,0 0 0,0 0 1,0 0-1,0 0 0,0 1 0,0-1 1,0 1-1,1-1 0,-1 1 0,1 0 0,-5 4 1,7-5-107,-1-1 1,0 1-1,1-1 1,-1 1 0,1-1-1,-1 1 1,1 0-1,0-1 1,-1 1-1,1 0 1,0-1-1,-1 1 1,1 0 0,0 0-1,0-1 1,0 1-1,-1 0 1,1 0-1,0-1 1,0 1 0,0 0-1,0 0 1,0-1-1,1 1 1,-1 0-1,0 1 1,1-1 5,0 0 0,0 1-1,0-1 1,-1 1 0,2-1 0,-1 0 0,0 0-1,0 0 1,0 0 0,1 0 0,2 2 0,4 2 89,1-1 1,0 0-1,13 4 1,-19-7-86,38 10 63,-1-3 0,1-1 0,0-1 0,67-1 0,29 4 439,213 17 355,-22-2-855,398 48 259,-78-8 153,-291-31 46,-23-17-375,-16-2-37,-234-9-143,-46-4 82,39 6 1,-65-7 40,-15-8 20,-20-10 66,22 17-230,-242-191 965,210 163-900,-39-24 0,34 26 1,24 19-89,19 19-142,20 19-129,-9-14 230,2-1 0,24 17 0,10 8 60,-46-34 1,-1-1 1,0 1 0,0 0-1,0 0 1,-1 0 0,0 1-1,0-1 1,-1 1 0,0 0-1,0 0 1,-1 0 0,1 1-1,-1-1 1,-1 1-1,0-1 1,0 1 0,0-1-1,-1 1 1,0 0 0,-1-1-1,-1 14 1,-5 10-1,0-1 0,-2 0 0,-23 54 0,31-81-3,-13 26-117,-1 0 1,-1-1-1,-1 0 0,-1-2 0,-2 0 1,-25 26-1,38-45-136,-1 1 0,0-1-1,0 0 1,-1-1 0,0 0 0,0 0 0,0-1-1,-1 0 1,-16 6 0,25-11 111,0 0 0,0 1 0,0-1 1,0 0-1,-1 1 0,1-1 0,0 0 0,0 0 0,0 0 0,0 0 1,0 0-1,0 0 0,0 0 0,0 0 0,-3-1 0,4 0 64,0 0 0,0 1 0,-1-1 0,1 0-1,0 0 1,0 0 0,0 0 0,0 1 0,0-1-1,0 0 1,0 0 0,0 0 0,0 0 0,0 1 0,0-1-1,1 0 1,-1-1 0,0 2 79</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55.784"/>
    </inkml:context>
    <inkml:brush xml:id="br0">
      <inkml:brushProperty name="width" value="0.05" units="cm"/>
      <inkml:brushProperty name="height" value="0.05" units="cm"/>
    </inkml:brush>
  </inkml:definitions>
  <inkml:trace contextRef="#ctx0" brushRef="#br0">0 1 12371,'128'34'8809,"-86"-24"-8253,-1 1 1,74 30-1,-103-35-575,1 1 0,-1 0 0,-1 1 0,1 0 0,-1 0 0,-1 2-1,1-1 1,-2 1 0,1 1 0,-1-1 0,-1 2 0,13 21 0,-15-21-11,0-1 0,-2 1 0,1 0 0,-1 0-1,-1 1 1,0-1 0,-1 1 0,0 0 0,-1 0 0,-1-1 0,0 1 0,0 0 0,-5 24 0,2-26-253,1 0 1,-2-1-1,0 1 1,0-1-1,-1 1 1,0-1-1,0-1 1,-2 1-1,1-1 1,-1 0-1,0 0 1,-1-1-1,0 0 1,0 0-1,-19 12 1,-13 4-2377,9-8 1053</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56.161"/>
    </inkml:context>
    <inkml:brush xml:id="br0">
      <inkml:brushProperty name="width" value="0.05" units="cm"/>
      <inkml:brushProperty name="height" value="0.05" units="cm"/>
    </inkml:brush>
  </inkml:definitions>
  <inkml:trace contextRef="#ctx0" brushRef="#br0">1 0 11586,'22'21'1681,"-2"-3"2360,-11-18-3753,-2-9-976,-7-12 296</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5:00.307"/>
    </inkml:context>
    <inkml:brush xml:id="br0">
      <inkml:brushProperty name="width" value="0.05" units="cm"/>
      <inkml:brushProperty name="height" value="0.05" units="cm"/>
    </inkml:brush>
  </inkml:definitions>
  <inkml:trace contextRef="#ctx0" brushRef="#br0">32 55 6833,'-10'-53'3158,"10"54"-3149,0-1 0,0 0 0,0 0 0,-1 0 0,1 0 0,0 0 0,0 0 0,0 1 0,0-1 0,0 0 0,0 0 0,-1 0 0,1 0 0,0 0 0,0 0 0,0 0 0,0 0 0,-1 0 0,1 0 0,0 0 0,0 0 0,0 0 0,0 0 0,-1 0 0,1 0 0,0 0 0,0 0 0,0 0 0,0 0 0,0 0 0,-1 0 0,1 0 0,0 0 0,0 0 0,0-1 0,0 1 0,0 0 0,-1 0 0,1 0 0,0 0 0,0 0 0,0 0 0,0-1 0,0 1 0,0 0 0,0 0 0,0 0 0,-1 0 0,1 0 0,0-1 0,0 1 0,0 0 0,0 0 0,-4 15 75,-1 14 49,2 1 0,1-1 1,1 1-1,5 49 0,27 118 161,-19-133-245,38 249 81,-49-309-125,3 25 98,14 51 0,-16-74-29,0 0 0,0 0 0,1 1-1,0-1 1,0-1 0,0 1 0,1 0-1,0-1 1,0 0 0,0 0 0,1 0 0,0 0-1,8 6 1,-11-9-31,1 0 1,-1-1-1,1 0 0,-1 1 0,1-1 0,-1 0 1,1 0-1,0-1 0,-1 1 0,1 0 0,0-1 1,0 0-1,0 1 0,-1-1 0,1 0 0,0-1 1,0 1-1,0 0 0,4-2 0,-4 0-15,1 1-1,-1-1 1,0 0 0,1 0-1,-1-1 1,0 1-1,-1-1 1,1 1-1,0-1 1,-1 0 0,1 0-1,3-6 1,1-5 0,1-1 0,-2 0 1,0 0-1,-1 0 0,5-25 0,10-85 52,-15 85-23,1 1 1,17-57-1,-22 92-43,0-1 0,1 1 0,0 0 0,0 1 0,0-1-1,0 0 1,5-5 0,-6 8-10,0 0-1,-1 1 1,1-1 0,0 1-1,0-1 1,0 0 0,0 1-1,0-1 1,0 1 0,0 0-1,-1-1 1,1 1 0,0 0-1,1-1 1,-1 1 0,0 0-1,0 0 1,0 0 0,0 0-1,0 0 1,0 0 0,0 0-1,0 1 1,0-1 0,0 0-1,0 0 1,0 1 0,0-1-1,0 1 1,0-1 0,-1 1-1,1-1 1,0 1 0,0-1-1,0 1 1,0 0 0,-1 0-1,1-1 1,1 3 0,10 10 20,-1 1 0,18 29 0,-5-7-8,288 377-498,-296-395 421,2 0-1,0 0 1,1-2-1,1 0 0,24 14 1,-31-22 73,1 0 1,0-1 0,1-1-1,0 0 1,0-1 0,0 0 0,0-2-1,1 1 1,17 0 0,-28-4 34,0 1-1,1-1 1,-1-1 0,1 1 0,-1-1 0,1 0-1,-1 0 1,0 0 0,0-1 0,0 0 0,1 0 0,-2 0-1,1-1 1,0 0 0,0 0 0,5-4 0,-6 2 55,1 1 1,-1-2-1,0 1 1,0 0 0,0-1-1,-1 0 1,0 1 0,0-1-1,-1 0 1,1-1-1,-1 1 1,-1 0 0,2-10-1,1-11 332,-1-1 1,-1 0-1,-2-1 0,-4-37 0,-23-118 964,18 127-1085,-22-108 175,-17-128-1460,48 292 959,-3-48-1204,3 46 1047,0 0 0,0 0-1,1 0 1,-1 1 0,1-1-1,-1 0 1,1 0 0,0 0-1,0 1 1,0-1 0,2-4-1,-1 6 93,-1 0-1,0 0 0,0 0 1,0 0-1,1 0 1,-1 1-1,0-1 0,1 0 1,-1 1-1,1 0 1,-1-1-1,1 1 0,-1-1 1,4 1-1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5:01.464"/>
    </inkml:context>
    <inkml:brush xml:id="br0">
      <inkml:brushProperty name="width" value="0.05" units="cm"/>
      <inkml:brushProperty name="height" value="0.05" units="cm"/>
    </inkml:brush>
  </inkml:definitions>
  <inkml:trace contextRef="#ctx0" brushRef="#br0">2968 1478 4705,'10'3'291,"-1"0"1,1 0-1,-1 1 1,1 1-1,-1 0 1,0 0-1,-1 1 0,1 0 1,-1 0-1,0 1 1,-1 0-1,0 0 1,0 1-1,11 15 1,-11-11-257,0 0 1,-1 1-1,0-1 1,-1 1 0,-1 0-1,0 1 1,-1-1 0,0 1-1,-1-1 1,1 25 0,-3-17 66,-1 0-1,-2 0 1,0 0 0,0-1 0,-2 1 0,-10 25 0,-54 117 459,68-162-558,-23 49 159,-3-1-1,-49 68 0,53-87-47,-2 0 1,0-2-1,-2-1 1,-50 39 0,24-29 237,-97 52 1,-71 14 307,93-51-176,-2-5 1,-2-6-1,-227 39 0,257-66-178,0-4 0,0-5-1,-1-4 1,1-4 0,-168-28 0,214 20-83,2-2 1,-1-2 0,-101-45 0,127 46-58,1-1 0,0-1 0,1-1 1,1-2-1,1-1 0,1 0 0,0-2 1,-30-37-1,29 26-106,2-2 0,1-1 0,2 0 0,1-2 0,2 0 0,2-1 0,-19-75 0,21 54 62,2 0 0,4-1 0,2 1 1,5-110-1,91-566 271,-91 735-393,46-218 54,-35 183-51,2 1 0,1 0 1,36-63-1,-12 41-19,1 3 0,4 0 0,1 3 0,3 2 0,1 2 0,3 2 0,62-43 0,-67 58-9,1 2 1,1 3-1,1 1 1,1 2-1,2 3 1,-1 2 0,69-13-1,-38 15-2,0 4 0,0 3-1,1 4 1,92 7 0,-111 1 14,0 3 0,0 3 0,-1 3 0,-1 3 0,0 2 0,-2 3 0,0 2 0,-1 3 0,-2 3 0,90 59 0,-80-39-83,-1 2 1,-3 4-1,-3 2 1,-2 3-1,83 110 1,-118-137-693,-2 2 0,-1 0 0,-2 1 1,-2 1-1,-1 1 0,-1 0 0,-3 1 1,10 58-1,-3 8-1146</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5:02.706"/>
    </inkml:context>
    <inkml:brush xml:id="br0">
      <inkml:brushProperty name="width" value="0.05" units="cm"/>
      <inkml:brushProperty name="height" value="0.05" units="cm"/>
    </inkml:brush>
  </inkml:definitions>
  <inkml:trace contextRef="#ctx0" brushRef="#br0">1271 1808 6161,'-48'-9'5421,"46"9"-5275,0-1 0,0 1 0,0 0-1,0-1 1,0 1 0,0-1-1,0 0 1,0 1 0,0-1-1,0 0 1,0 0 0,0 0 0,0-1-1,1 1 1,-1 0 0,1-1-1,-1 1 1,1-1 0,-3-2-1,-8-12 300,-22-20 0,-11-14 92,-34-53 388,-78-135-1,-160-280 669,96 160-624,1 27-499,175 281-505,36 41-3,-1-1 0,1-1-1,-12-18 1,20 29 5,1-1-1,0 1 1,-1-1-1,1 1 1,-1-1-1,1 1 1,0-1-1,0 0 1,-1 1-1,1-1 1,0 1-1,0-1 1,0 0-1,0 1 1,-1-1-1,1 0 0,0 1 1,0-1-1,1 0 1,-1 1-1,0-1 1,0 0-1,0 1 1,1-2-1,-1 2-36,1-1 0,-1 1 0,1 0 0,-1-1 0,1 1 1,0 0-1,-1 0 0,1 0 0,0-1 0,-1 1 0,1 0 0,0 0 0,-1 0 0,1 0 0,0 0 0,-1 0 0,1 0 0,-1 1 0,2-1 0,3 1-570,0 1 1,0-1-1,0 1 0,0 0 0,4 3 0,13 10-1065</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5:03.194"/>
    </inkml:context>
    <inkml:brush xml:id="br0">
      <inkml:brushProperty name="width" value="0.05" units="cm"/>
      <inkml:brushProperty name="height" value="0.05" units="cm"/>
    </inkml:brush>
  </inkml:definitions>
  <inkml:trace contextRef="#ctx0" brushRef="#br0">980 85 9330,'-1'-1'155,"0"0"-1,-1-1 1,1 1-1,0 0 1,-1 0 0,1 0-1,-1 0 1,1 0-1,-1 1 1,1-1 0,-1 0-1,0 1 1,1-1-1,-1 1 1,0-1 0,0 1-1,1 0 1,-1 0-1,-2 0 1,0-1-48,-68-10 1386,-229-33 1412,213 35-2753,-126 3-1,199 7-117,0 0 0,1 1 0,-1 0 0,1 1 0,-21 7 0,28-7-1,0 0-1,0 0 1,1 1-1,-1 0 1,1 0-1,0 1 1,0-1-1,0 1 1,1 1 0,0-1-1,0 1 1,-7 10-1,2 1-13,0 1 0,1 1 1,1-1-1,1 1 0,1 1 0,1-1 0,0 1 0,-2 21 0,3-3-25,2 1-1,1 0 0,5 47 1,21 57-1225,-23-136 766</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5:04.418"/>
    </inkml:context>
    <inkml:brush xml:id="br0">
      <inkml:brushProperty name="width" value="0.05" units="cm"/>
      <inkml:brushProperty name="height" value="0.05" units="cm"/>
    </inkml:brush>
  </inkml:definitions>
  <inkml:trace contextRef="#ctx0" brushRef="#br0">18 1424 9874,'-13'9'1598,"9"-6"253,15-7-1130,0 0-230,1-2-1,-1 1 0,-1-1 0,1-1 1,14-12-1,22-13 61,916-599 612,-479 260-691,-459 351-414,0 1 0,1 2 0,1 1 0,0 1 0,2 1 0,-1 1 0,1 2 0,1 0 0,0 3 0,40-7 0,-42 9 1,-15 3 122,0 0-1,25-1 1,-36 4-139,-1 0 0,0 0 0,0-1 0,0 1 0,0 0 0,0-1 0,0 1 0,0 0 0,0-1 0,0 0 1,0 1-1,0-1 0,0 0 0,0 1 0,0-1 0,0 0 0,0 0 0,-1 0 0,1 0 0,0 1 0,-1-1 0,1 0 0,0 0 0,-1-1 0,1 1 0,-1 0 0,0 0 0,1 0 0,-1 0 0,0 0 0,0 0 0,0 0 1,0-1-1,0 1 0,0-2 0,-1 1-33,1-1 0,-1 0 0,0 0 0,-1 1 0,1-1 1,0 1-1,-1-1 0,0 1 0,1-1 0,-1 1 0,0 0 0,0 0 0,0 0 1,-1 0-1,1 0 0,0 0 0,-1 1 0,1-1 0,-1 1 0,-4-2 1,-7-3 3,0 0 1,-26-5 0,26 7-1,-212-42 26,175 37-36,27 5-15,0 1 1,-25 0-1,80-3-199,-13 6 192,-1 1-1,1 0 0,-1 1 1,0 2-1,0-1 0,0 2 1,-1 0-1,1 1 0,19 10 1,-19-7 14,0 0 1,-1 1 0,0 1-1,0 1 1,-1 0-1,-1 1 1,0 0 0,14 19-1,-21-22 1,0 0 0,-1 1 0,0 0 0,-1 0 0,0 0 0,-1 0 0,0 1 0,-1 0-1,0 0 1,-1 0 0,1 23 0,-2 7-19,-3 1-1,-6 45 1,3-39-23,-23 163-2563,20-162 1824</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5:05.833"/>
    </inkml:context>
    <inkml:brush xml:id="br0">
      <inkml:brushProperty name="width" value="0.05" units="cm"/>
      <inkml:brushProperty name="height" value="0.05" units="cm"/>
    </inkml:brush>
  </inkml:definitions>
  <inkml:trace contextRef="#ctx0" brushRef="#br0">3 196 7378,'-1'-5'712,"0"1"1,1-1 0,0 0 0,0 1 0,0-1 0,0 0 0,2-7 0,0 6-493,0 1 1,1 0-1,-1 0 1,1 0-1,0 0 1,0 0-1,0 1 1,1 0-1,7-8 1,3-3 221,1 2 0,23-18-1,-31 26-398,-1 1 0,1 0 0,0 0 0,0 0 0,0 1 0,0 1 0,1-1 0,-1 1 0,13-2 0,-17 4-44,-1-1-1,1 1 1,-1 1 0,0-1 0,1 0 0,-1 0-1,1 1 1,-1-1 0,0 1 0,0 0-1,1 0 1,-1 0 0,0 0 0,0 0-1,0 0 1,0 1 0,3 2 0,-2-1-2,0 0 1,0 0-1,-1 1 1,1-1-1,-1 1 1,0-1-1,0 1 1,0 0-1,1 5 1,2 7-6,-2 1 1,1-1 0,1 34 0,-3-11 8,-1-1 0,-1 0 0,-8 50 1,5-70-464,-1 0 0,-1 0 0,-11 26 1,10-31-543,0 0-1,-1-1 1,-1 0 0,0 0 0,-12 14 0,-18 12-972</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5:06.226"/>
    </inkml:context>
    <inkml:brush xml:id="br0">
      <inkml:brushProperty name="width" value="0.05" units="cm"/>
      <inkml:brushProperty name="height" value="0.05" units="cm"/>
    </inkml:brush>
  </inkml:definitions>
  <inkml:trace contextRef="#ctx0" brushRef="#br0">1 1 10570,'13'13'1265,"3"3"831,-2-9-920,1-3-1064,1 1-544,-2-5-1464,-5 0 1128</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5:06.728"/>
    </inkml:context>
    <inkml:brush xml:id="br0">
      <inkml:brushProperty name="width" value="0.05" units="cm"/>
      <inkml:brushProperty name="height" value="0.05" units="cm"/>
    </inkml:brush>
  </inkml:definitions>
  <inkml:trace contextRef="#ctx0" brushRef="#br0">1 51 8290,'23'-10'1187,"2"2"-1,-1 0 1,1 1 0,36-4 0,-29 7-1064,-1 2 0,1 1 0,0 2 1,-1 1-1,56 11 0,-78-11-119,0 0 0,0 1 1,0 0-1,0 0 0,0 1 0,-1 1 0,0-1 0,0 1 0,0 1 0,13 10 0,-18-12 1,1-1 0,-1 1 0,0 0 0,-1 0 0,1 0 0,0 0 0,-1 0 0,0 1 0,0-1 0,-1 1 0,1-1 0,-1 1 0,0-1 0,0 1 0,0 0 0,-1 0 0,1 0 0,-1-1 0,-1 1 0,1 0 0,0 0 0,-3 8 0,0-3-9,0 0 0,-1-1-1,0 0 1,0 1 0,-1-1 0,-1-1 0,-11 16-1,-4 1-96,-28 24 0,28-28-311,-34 40 1,45-45-211,6-2 223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3:50.324"/>
    </inkml:context>
    <inkml:brush xml:id="br0">
      <inkml:brushProperty name="width" value="0.05" units="cm"/>
      <inkml:brushProperty name="height" value="0.05" units="cm"/>
      <inkml:brushProperty name="color" value="#00A0D7"/>
    </inkml:brush>
  </inkml:definitions>
  <inkml:trace contextRef="#ctx0" brushRef="#br0">57 1 12459,'-7'20'1008,"3"12"656,-1 17-1016,5 23-608,0 20-88,5 21 24,-3 9 24,-4 8 120,0-4 24,-7-13-24,0-16-72,0-27-288,0-16-184,2-25-752,7-25-760,11-15 1095</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5:07.090"/>
    </inkml:context>
    <inkml:brush xml:id="br0">
      <inkml:brushProperty name="width" value="0.05" units="cm"/>
      <inkml:brushProperty name="height" value="0.05" units="cm"/>
    </inkml:brush>
  </inkml:definitions>
  <inkml:trace contextRef="#ctx0" brushRef="#br0">41 46 16107,'-18'0'729,"9"-2"-97,-5-41-712</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5:07.749"/>
    </inkml:context>
    <inkml:brush xml:id="br0">
      <inkml:brushProperty name="width" value="0.05" units="cm"/>
      <inkml:brushProperty name="height" value="0.05" units="cm"/>
    </inkml:brush>
  </inkml:definitions>
  <inkml:trace contextRef="#ctx0" brushRef="#br0">1 94 9514,'4'-5'467,"1"0"-1,0 1 1,1-1-1,-1 1 1,1 0 0,0 0-1,0 0 1,0 1-1,7-3 1,8-1 324,32-8 0,-29 8-359,-1 1-134,0 1 1,0 2-1,0 0 0,39 0 0,-51 3-246,1 1-1,-1 0 1,0 1-1,0 0 1,0 1-1,-1 0 0,1 0 1,-1 1-1,1 1 1,-1 0-1,16 10 1,-23-13-46,0 0 1,0 0-1,-1 1 0,1-1 1,0 1-1,-1-1 1,0 1-1,0 0 1,1 0-1,-2 0 1,1 0-1,0 0 1,-1 0-1,1 1 1,-1-1-1,0 1 1,0-1-1,0 1 1,0-1-1,-1 1 1,0-1-1,1 1 0,-1-1 1,-1 1-1,1 0 1,0-1-1,-1 1 1,-1 3-1,-3 7-43,0 0 0,-2 0 0,0-1 0,0 0 0,-14 18 0,5-6-94,-43 76-420,35-56-1677,-54 74 1,62-100 995</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5:08.127"/>
    </inkml:context>
    <inkml:brush xml:id="br0">
      <inkml:brushProperty name="width" value="0.05" units="cm"/>
      <inkml:brushProperty name="height" value="0.05" units="cm"/>
    </inkml:brush>
  </inkml:definitions>
  <inkml:trace contextRef="#ctx0" brushRef="#br0">41 25 16371,'-2'29'945,"-5"-13"695,0-27-2664,-2-12-1817,-6-13 1553</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5:08.614"/>
    </inkml:context>
    <inkml:brush xml:id="br0">
      <inkml:brushProperty name="width" value="0.05" units="cm"/>
      <inkml:brushProperty name="height" value="0.05" units="cm"/>
    </inkml:brush>
  </inkml:definitions>
  <inkml:trace contextRef="#ctx0" brushRef="#br0">0 149 11578,'16'-29'6020,"-7"19"-5971,0 1 0,1 0 0,0 0 0,0 1 0,0 1 0,1 0 0,1 0 0,-1 1 0,1 0 0,0 1 0,0 0 0,22-4 0,-5 2-23,0 1 0,0 2-1,1 1 1,46 1 0,-63 2-6,1 1 0,-1 0 0,0 1 0,14 4 0,-26-5-20,0-1-1,1 0 1,-1 0 0,0 0-1,0 1 1,1-1 0,-1 1 0,0-1-1,0 1 1,0-1 0,0 1-1,0 0 1,0-1 0,0 1-1,0 0 1,0 0 0,0 0 0,0 0-1,-1 0 1,1 0 0,0 0-1,0 0 1,-1 0 0,1 0-1,-1 0 1,1 0 0,-1 0 0,0 1-1,1-1 1,-1 0 0,0 0-1,0 1 1,0-1 0,0 0-1,0 0 1,0 1 0,0-1 0,0 0-1,0 0 1,-1 0 0,1 1-1,0-1 1,-1 0 0,1 0-1,-2 2 1,-2 4 0,-1 1 1,0-1-1,0 0 0,-1 0 1,-7 7-1,-29 31 42,-62 63 261,82-88-221,0-2 1,-1 0-1,-29 17 1,30-21-178,-15 8-294,12-13-3004,22-9 1938</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5:09.006"/>
    </inkml:context>
    <inkml:brush xml:id="br0">
      <inkml:brushProperty name="width" value="0.05" units="cm"/>
      <inkml:brushProperty name="height" value="0.05" units="cm"/>
    </inkml:brush>
  </inkml:definitions>
  <inkml:trace contextRef="#ctx0" brushRef="#br0">0 0 13643,'7'45'1496,"2"-11"1073,-2-9-1641,4-46-3817,2-19 1985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8/1/2025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projects.fivethirtyeight.com/p-hacking/"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Also ask about project teams and first assignment. Add in the </a:t>
            </a:r>
            <a:r>
              <a:rPr lang="en-US"/>
              <a:t>case study here.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Ignore the axes here. </a:t>
            </a:r>
          </a:p>
        </p:txBody>
      </p:sp>
      <p:sp>
        <p:nvSpPr>
          <p:cNvPr id="4" name="Slide Number Placeholder 3"/>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31554550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how this works in R</a:t>
            </a:r>
          </a:p>
        </p:txBody>
      </p:sp>
      <p:sp>
        <p:nvSpPr>
          <p:cNvPr id="4" name="Slide Number Placeholder 3"/>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29542535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33012827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through this – what is a collider/post-treatment (something like controlling for occupation to assess gender wage gap). Think about Andrew’s videos!</a:t>
            </a:r>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23810579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BP: </a:t>
            </a:r>
            <a:r>
              <a:rPr lang="en-US" b="0" i="0" dirty="0">
                <a:solidFill>
                  <a:srgbClr val="202122"/>
                </a:solidFill>
                <a:effectLst/>
                <a:latin typeface="Arial" panose="020B0604020202020204" pitchFamily="34" charset="0"/>
              </a:rPr>
              <a:t>For example, a person may observe that fast food restaurants which serve good hamburgers tend to serve bad fries and vice versa; but because they would likely not eat anywhere where </a:t>
            </a:r>
            <a:r>
              <a:rPr lang="en-US" b="0" i="1" dirty="0">
                <a:solidFill>
                  <a:srgbClr val="202122"/>
                </a:solidFill>
                <a:effectLst/>
                <a:latin typeface="Arial" panose="020B0604020202020204" pitchFamily="34" charset="0"/>
              </a:rPr>
              <a:t>both</a:t>
            </a:r>
            <a:r>
              <a:rPr lang="en-US" b="0" i="0" dirty="0">
                <a:solidFill>
                  <a:srgbClr val="202122"/>
                </a:solidFill>
                <a:effectLst/>
                <a:latin typeface="Arial" panose="020B0604020202020204" pitchFamily="34" charset="0"/>
              </a:rPr>
              <a:t> were bad, they fail to allow for the large number of restaurants in this category which would weaken or even flip the correlation.</a:t>
            </a:r>
          </a:p>
          <a:p>
            <a:r>
              <a:rPr lang="en-US" b="0" i="0" dirty="0">
                <a:solidFill>
                  <a:srgbClr val="202122"/>
                </a:solidFill>
                <a:effectLst/>
                <a:latin typeface="Arial" panose="020B0604020202020204" pitchFamily="34" charset="0"/>
              </a:rPr>
              <a:t>Attrition example: Study comparing </a:t>
            </a:r>
            <a:r>
              <a:rPr lang="en-US" b="0" i="0" dirty="0">
                <a:solidFill>
                  <a:srgbClr val="333333"/>
                </a:solidFill>
                <a:effectLst/>
                <a:latin typeface="Guardian TextSans Web"/>
              </a:rPr>
              <a:t>2 Mediterranean diets and a control diet in participants at high cardiovascular risk, cognitive function was improved with both dietary interventions. However, loss to follow-up was higher in the control group (33%) as compared with the Mediterranean diet groups (16% and 23%). Differential loss to follow-up can introduce collider bias because the analysis is restricted to patients who are not lost to follow-up. If participants assigned to one of the Mediterranean diets were less likely to be lost to follow-up than those in the control group and participants with poor cognitive function were independently </a:t>
            </a:r>
            <a:r>
              <a:rPr lang="en-US" b="0" i="1" dirty="0">
                <a:solidFill>
                  <a:srgbClr val="333333"/>
                </a:solidFill>
                <a:effectLst/>
                <a:latin typeface="Guardian TextSans Web"/>
              </a:rPr>
              <a:t>more</a:t>
            </a:r>
            <a:r>
              <a:rPr lang="en-US" b="0" i="0" dirty="0">
                <a:solidFill>
                  <a:srgbClr val="333333"/>
                </a:solidFill>
                <a:effectLst/>
                <a:latin typeface="Guardian TextSans Web"/>
              </a:rPr>
              <a:t> likely to be lost to follow-up, restricting the analysis to those not lost to follow-up could result in a spurious or noncausal association between diet and cognitive function.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369435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BP: </a:t>
            </a:r>
            <a:r>
              <a:rPr lang="en-US" b="0" i="0" dirty="0">
                <a:solidFill>
                  <a:srgbClr val="202122"/>
                </a:solidFill>
                <a:effectLst/>
                <a:latin typeface="Arial" panose="020B0604020202020204" pitchFamily="34" charset="0"/>
              </a:rPr>
              <a:t>For example, a person may observe that fast food restaurants which serve good hamburgers tend to serve bad fries and vice versa; but because they would likely not eat anywhere where </a:t>
            </a:r>
            <a:r>
              <a:rPr lang="en-US" b="0" i="1" dirty="0">
                <a:solidFill>
                  <a:srgbClr val="202122"/>
                </a:solidFill>
                <a:effectLst/>
                <a:latin typeface="Arial" panose="020B0604020202020204" pitchFamily="34" charset="0"/>
              </a:rPr>
              <a:t>both</a:t>
            </a:r>
            <a:r>
              <a:rPr lang="en-US" b="0" i="0" dirty="0">
                <a:solidFill>
                  <a:srgbClr val="202122"/>
                </a:solidFill>
                <a:effectLst/>
                <a:latin typeface="Arial" panose="020B0604020202020204" pitchFamily="34" charset="0"/>
              </a:rPr>
              <a:t> were bad, they fail to allow for the large number of restaurants in this category which would weaken or even flip the correlation.</a:t>
            </a:r>
          </a:p>
          <a:p>
            <a:r>
              <a:rPr lang="en-US" b="0" i="0" dirty="0">
                <a:solidFill>
                  <a:srgbClr val="202122"/>
                </a:solidFill>
                <a:effectLst/>
                <a:latin typeface="Arial" panose="020B0604020202020204" pitchFamily="34" charset="0"/>
              </a:rPr>
              <a:t>Attrition example: Study comparing </a:t>
            </a:r>
            <a:r>
              <a:rPr lang="en-US" b="0" i="0" dirty="0">
                <a:solidFill>
                  <a:srgbClr val="333333"/>
                </a:solidFill>
                <a:effectLst/>
                <a:latin typeface="Guardian TextSans Web"/>
              </a:rPr>
              <a:t>2 Mediterranean diets and a control diet in participants at high cardiovascular risk, cognitive function was improved with both dietary interventions. However, loss to follow-up was higher in the control group (33%) as compared with the Mediterranean diet groups (16% and 23%). Differential loss to follow-up can introduce collider bias because the analysis is restricted to patients who are not lost to follow-up. If participants assigned to one of the Mediterranean diets were less likely to be lost to follow-up than those in the control group and participants with poor cognitive function were independently </a:t>
            </a:r>
            <a:r>
              <a:rPr lang="en-US" b="0" i="1" dirty="0">
                <a:solidFill>
                  <a:srgbClr val="333333"/>
                </a:solidFill>
                <a:effectLst/>
                <a:latin typeface="Guardian TextSans Web"/>
              </a:rPr>
              <a:t>more</a:t>
            </a:r>
            <a:r>
              <a:rPr lang="en-US" b="0" i="0" dirty="0">
                <a:solidFill>
                  <a:srgbClr val="333333"/>
                </a:solidFill>
                <a:effectLst/>
                <a:latin typeface="Guardian TextSans Web"/>
              </a:rPr>
              <a:t> likely to be lost to follow-up, restricting the analysis to those not lost to follow-up could result in a spurious or noncausal association between diet and cognitive function.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12214466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Collider bias: </a:t>
            </a:r>
            <a:r>
              <a:rPr lang="en-US" sz="1200" b="0" i="0" dirty="0">
                <a:solidFill>
                  <a:srgbClr val="333333"/>
                </a:solidFill>
                <a:effectLst/>
                <a:latin typeface="Guardian TextSans Web"/>
              </a:rPr>
              <a:t>The possibility of collider bias should be considered in interpreting this result because the study was restricted to patients with COVID-19, and COVID-19 might represent a collider associated with drug treatment and mortality.</a:t>
            </a:r>
            <a:r>
              <a:rPr lang="en-US" sz="1200" b="0" i="0" dirty="0">
                <a:solidFill>
                  <a:srgbClr val="333333"/>
                </a:solidFill>
                <a:effectLst/>
                <a:latin typeface="Times New Roman" panose="02020603050405020304" pitchFamily="18" charset="0"/>
                <a:cs typeface="Times New Roman" panose="02020603050405020304" pitchFamily="18" charset="0"/>
              </a:rPr>
              <a:t> – both drug treatment and mortality affect the likelihood of COVID-19. So D is drug treatment and Y is mortality, both of which affect COVID-19 (</a:t>
            </a:r>
            <a:r>
              <a:rPr lang="en-US" b="0" i="0" dirty="0">
                <a:solidFill>
                  <a:srgbClr val="333333"/>
                </a:solidFill>
                <a:effectLst/>
                <a:latin typeface="Guardian TextSans Web"/>
              </a:rPr>
              <a:t>However, it has been hypothesized that ACEI or ARB use could result in increased susceptibility to COVID-19). </a:t>
            </a:r>
            <a:endParaRPr lang="en-US" sz="120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31374202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Collider bias: </a:t>
            </a:r>
            <a:r>
              <a:rPr lang="en-US" sz="1200" b="0" i="0" dirty="0">
                <a:solidFill>
                  <a:srgbClr val="333333"/>
                </a:solidFill>
                <a:effectLst/>
                <a:latin typeface="Guardian TextSans Web"/>
              </a:rPr>
              <a:t>The possibility of collider bias should be considered in interpreting this result because the study was restricted to patients with COVID-19, and COVID-19 might represent a collider associated with drug treatment and mortality.</a:t>
            </a:r>
            <a:r>
              <a:rPr lang="en-US" sz="1200" b="0" i="0" dirty="0">
                <a:solidFill>
                  <a:srgbClr val="333333"/>
                </a:solidFill>
                <a:effectLst/>
                <a:latin typeface="Times New Roman" panose="02020603050405020304" pitchFamily="18" charset="0"/>
                <a:cs typeface="Times New Roman" panose="02020603050405020304" pitchFamily="18" charset="0"/>
              </a:rPr>
              <a:t> – both drug treatment and mortality affect the likelihood of COVID-19. So D is drug treatment and Y is mortality, both of which affect COVID-19 (</a:t>
            </a:r>
            <a:r>
              <a:rPr lang="en-US" b="0" i="0" dirty="0">
                <a:solidFill>
                  <a:srgbClr val="333333"/>
                </a:solidFill>
                <a:effectLst/>
                <a:latin typeface="Guardian TextSans Web"/>
              </a:rPr>
              <a:t>However, it has been hypothesized that ACEI or ARB use could result in increased susceptibility to COVID-19). </a:t>
            </a:r>
            <a:endParaRPr lang="en-US" sz="120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3895456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that we wanted to ascertain the gender wage gap and the impact of discrimination on that gap. You hear things like “59 cents on the dollar,” which has now decreased substantially. But you also hear arguments like “the gap disappears once you adjust for observable characteristics including occupation.” Why is this </a:t>
            </a:r>
            <a:r>
              <a:rPr lang="en-US" b="1" u="sng" dirty="0"/>
              <a:t>mediator</a:t>
            </a:r>
            <a:r>
              <a:rPr lang="en-US" dirty="0"/>
              <a:t> bias (because gender causes </a:t>
            </a:r>
            <a:r>
              <a:rPr lang="en-US" dirty="0" err="1"/>
              <a:t>occuptation</a:t>
            </a:r>
            <a:r>
              <a:rPr lang="en-US" dirty="0"/>
              <a:t> causes wages – where is the discrimination? Do we want to control for this?)? What can be done about this? (Work by Claudia Goldin, for example, that looks at variation within an occupation but also occupational sorting over time).</a:t>
            </a:r>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34618134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Break here? </a:t>
                </a:r>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238634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don’t finish today will be covered next time as well</a:t>
            </a:r>
          </a:p>
        </p:txBody>
      </p:sp>
      <p:sp>
        <p:nvSpPr>
          <p:cNvPr id="4" name="Slide Number Placeholder 3"/>
          <p:cNvSpPr>
            <a:spLocks noGrp="1"/>
          </p:cNvSpPr>
          <p:nvPr>
            <p:ph type="sldNum" sz="quarter" idx="5"/>
          </p:nvPr>
        </p:nvSpPr>
        <p:spPr/>
        <p:txBody>
          <a:bodyPr/>
          <a:lstStyle/>
          <a:p>
            <a:fld id="{4AF79E1B-2C51-4B9B-8EA4-26DE9E345AFF}" type="slidenum">
              <a:rPr lang="en-US" smtClean="0"/>
              <a:t>3</a:t>
            </a:fld>
            <a:endParaRPr lang="en-US"/>
          </a:p>
        </p:txBody>
      </p:sp>
    </p:spTree>
    <p:extLst>
      <p:ext uri="{BB962C8B-B14F-4D97-AF65-F5344CB8AC3E}">
        <p14:creationId xmlns:p14="http://schemas.microsoft.com/office/powerpoint/2010/main" val="34289565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Continuous and discrete – we’ll talk about different interpretation of effects here, and more next time. Examples of discrete variables: </a:t>
            </a:r>
            <a:r>
              <a:rPr lang="en-US" sz="1200" dirty="0">
                <a:cs typeface="Times New Roman" panose="02020603050405020304" pitchFamily="18" charset="0"/>
              </a:rPr>
              <a:t>Racial, ethnic, gender group identification</a:t>
            </a:r>
          </a:p>
          <a:p>
            <a:pPr lvl="1"/>
            <a:r>
              <a:rPr lang="en-US" sz="1200" dirty="0">
                <a:cs typeface="Times New Roman" panose="02020603050405020304" pitchFamily="18" charset="0"/>
              </a:rPr>
              <a:t>Years of education, marriage, etc.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22617387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Interpretation now relies on holding everything else in the regression constant – if this doesn’t work for what you want to know, need to rethink the design of the regression (e.g., interactions). Also think about causality in the context of FWL – we aren’t identifying causal pathways, we’re closing back doors! (This is model-based inference at its best, the whole regression focuses on one pathway in the DAG that you want). </a:t>
            </a:r>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22492538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3128287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40756750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subscripts here</a:t>
            </a:r>
          </a:p>
        </p:txBody>
      </p:sp>
      <p:sp>
        <p:nvSpPr>
          <p:cNvPr id="4" name="Slide Number Placeholder 3"/>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2679547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subscripts here. Useful because they capture differences across groups (with high-frequency panel data, can consider using these in a </a:t>
            </a:r>
            <a:r>
              <a:rPr lang="en-US"/>
              <a:t>more granular way, that’s what a FE is)</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26154925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10175388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world slope – does it seem to go through the points for Latin America? No! If we were to run a separate regression just on those points we’d get a different intercept. </a:t>
            </a:r>
          </a:p>
        </p:txBody>
      </p:sp>
      <p:sp>
        <p:nvSpPr>
          <p:cNvPr id="4" name="Slide Number Placeholder 3"/>
          <p:cNvSpPr>
            <a:spLocks noGrp="1"/>
          </p:cNvSpPr>
          <p:nvPr>
            <p:ph type="sldNum" sz="quarter" idx="5"/>
          </p:nvPr>
        </p:nvSpPr>
        <p:spPr/>
        <p:txBody>
          <a:bodyPr/>
          <a:lstStyle/>
          <a:p>
            <a:fld id="{4AF79E1B-2C51-4B9B-8EA4-26DE9E345AFF}" type="slidenum">
              <a:rPr lang="en-US" smtClean="0"/>
              <a:t>30</a:t>
            </a:fld>
            <a:endParaRPr lang="en-US"/>
          </a:p>
        </p:txBody>
      </p:sp>
    </p:spTree>
    <p:extLst>
      <p:ext uri="{BB962C8B-B14F-4D97-AF65-F5344CB8AC3E}">
        <p14:creationId xmlns:p14="http://schemas.microsoft.com/office/powerpoint/2010/main" val="6274326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add a dummy intercept! What’s the interpretation? Next time – talk about if we want the slope to vary across groups</a:t>
            </a:r>
          </a:p>
        </p:txBody>
      </p:sp>
      <p:sp>
        <p:nvSpPr>
          <p:cNvPr id="4" name="Slide Number Placeholder 3"/>
          <p:cNvSpPr>
            <a:spLocks noGrp="1"/>
          </p:cNvSpPr>
          <p:nvPr>
            <p:ph type="sldNum" sz="quarter" idx="5"/>
          </p:nvPr>
        </p:nvSpPr>
        <p:spPr/>
        <p:txBody>
          <a:bodyPr/>
          <a:lstStyle/>
          <a:p>
            <a:fld id="{4AF79E1B-2C51-4B9B-8EA4-26DE9E345AFF}" type="slidenum">
              <a:rPr lang="en-US" smtClean="0"/>
              <a:t>31</a:t>
            </a:fld>
            <a:endParaRPr lang="en-US"/>
          </a:p>
        </p:txBody>
      </p:sp>
    </p:spTree>
    <p:extLst>
      <p:ext uri="{BB962C8B-B14F-4D97-AF65-F5344CB8AC3E}">
        <p14:creationId xmlns:p14="http://schemas.microsoft.com/office/powerpoint/2010/main" val="36211646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Perfect </a:t>
            </a:r>
            <a:r>
              <a:rPr lang="en-US" dirty="0" err="1"/>
              <a:t>Multicolinearity</a:t>
            </a:r>
            <a:r>
              <a:rPr lang="en-US" dirty="0"/>
              <a:t> = multiple solutions (if true coefficient is +5 for urban, then could be +7, -2, or -10-,-15, etc.)</a:t>
            </a:r>
          </a:p>
        </p:txBody>
      </p:sp>
      <p:sp>
        <p:nvSpPr>
          <p:cNvPr id="4" name="Slide Number Placeholder 3"/>
          <p:cNvSpPr>
            <a:spLocks noGrp="1"/>
          </p:cNvSpPr>
          <p:nvPr>
            <p:ph type="sldNum" sz="quarter" idx="5"/>
          </p:nvPr>
        </p:nvSpPr>
        <p:spPr/>
        <p:txBody>
          <a:bodyPr/>
          <a:lstStyle/>
          <a:p>
            <a:fld id="{4AF79E1B-2C51-4B9B-8EA4-26DE9E345AFF}" type="slidenum">
              <a:rPr lang="en-US" smtClean="0"/>
              <a:t>32</a:t>
            </a:fld>
            <a:endParaRPr lang="en-US"/>
          </a:p>
        </p:txBody>
      </p:sp>
    </p:spTree>
    <p:extLst>
      <p:ext uri="{BB962C8B-B14F-4D97-AF65-F5344CB8AC3E}">
        <p14:creationId xmlns:p14="http://schemas.microsoft.com/office/powerpoint/2010/main" val="2132279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a trick question – think back to our frameworks!</a:t>
            </a:r>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7276260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Perfect </a:t>
            </a:r>
            <a:r>
              <a:rPr lang="en-US" dirty="0" err="1"/>
              <a:t>Multicolinearity</a:t>
            </a:r>
            <a:r>
              <a:rPr lang="en-US" dirty="0"/>
              <a:t> = multiple solutions (if true coefficient is +5 for urban, then could be +7, -2, or -10-,-15, etc.)</a:t>
            </a:r>
          </a:p>
        </p:txBody>
      </p:sp>
      <p:sp>
        <p:nvSpPr>
          <p:cNvPr id="4" name="Slide Number Placeholder 3"/>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658944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subscripts here</a:t>
            </a:r>
          </a:p>
        </p:txBody>
      </p:sp>
      <p:sp>
        <p:nvSpPr>
          <p:cNvPr id="4" name="Slide Number Placeholder 3"/>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19498490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Interpretation – start from bottom with “reference category”</a:t>
            </a:r>
          </a:p>
        </p:txBody>
      </p:sp>
      <p:sp>
        <p:nvSpPr>
          <p:cNvPr id="4" name="Slide Number Placeholder 3"/>
          <p:cNvSpPr>
            <a:spLocks noGrp="1"/>
          </p:cNvSpPr>
          <p:nvPr>
            <p:ph type="sldNum" sz="quarter" idx="5"/>
          </p:nvPr>
        </p:nvSpPr>
        <p:spPr/>
        <p:txBody>
          <a:bodyPr/>
          <a:lstStyle/>
          <a:p>
            <a:fld id="{4AF79E1B-2C51-4B9B-8EA4-26DE9E345AFF}" type="slidenum">
              <a:rPr lang="en-US" smtClean="0"/>
              <a:t>35</a:t>
            </a:fld>
            <a:endParaRPr lang="en-US"/>
          </a:p>
        </p:txBody>
      </p:sp>
    </p:spTree>
    <p:extLst>
      <p:ext uri="{BB962C8B-B14F-4D97-AF65-F5344CB8AC3E}">
        <p14:creationId xmlns:p14="http://schemas.microsoft.com/office/powerpoint/2010/main" val="10823989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about to talk about significance in next section, so we can return to this. </a:t>
            </a:r>
          </a:p>
        </p:txBody>
      </p:sp>
      <p:sp>
        <p:nvSpPr>
          <p:cNvPr id="4" name="Slide Number Placeholder 3"/>
          <p:cNvSpPr>
            <a:spLocks noGrp="1"/>
          </p:cNvSpPr>
          <p:nvPr>
            <p:ph type="sldNum" sz="quarter" idx="5"/>
          </p:nvPr>
        </p:nvSpPr>
        <p:spPr/>
        <p:txBody>
          <a:bodyPr/>
          <a:lstStyle/>
          <a:p>
            <a:fld id="{4AF79E1B-2C51-4B9B-8EA4-26DE9E345AFF}" type="slidenum">
              <a:rPr lang="en-US" smtClean="0"/>
              <a:t>36</a:t>
            </a:fld>
            <a:endParaRPr lang="en-US"/>
          </a:p>
        </p:txBody>
      </p:sp>
    </p:spTree>
    <p:extLst>
      <p:ext uri="{BB962C8B-B14F-4D97-AF65-F5344CB8AC3E}">
        <p14:creationId xmlns:p14="http://schemas.microsoft.com/office/powerpoint/2010/main" val="19367876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Skip through these examples (but recommend the paper). Go to the crash course below. </a:t>
            </a:r>
          </a:p>
        </p:txBody>
      </p:sp>
      <p:sp>
        <p:nvSpPr>
          <p:cNvPr id="4" name="Slide Number Placeholder 3"/>
          <p:cNvSpPr>
            <a:spLocks noGrp="1"/>
          </p:cNvSpPr>
          <p:nvPr>
            <p:ph type="sldNum" sz="quarter" idx="5"/>
          </p:nvPr>
        </p:nvSpPr>
        <p:spPr/>
        <p:txBody>
          <a:bodyPr/>
          <a:lstStyle/>
          <a:p>
            <a:fld id="{4AF79E1B-2C51-4B9B-8EA4-26DE9E345AFF}" type="slidenum">
              <a:rPr lang="en-US" smtClean="0"/>
              <a:t>37</a:t>
            </a:fld>
            <a:endParaRPr lang="en-US"/>
          </a:p>
        </p:txBody>
      </p:sp>
    </p:spTree>
    <p:extLst>
      <p:ext uri="{BB962C8B-B14F-4D97-AF65-F5344CB8AC3E}">
        <p14:creationId xmlns:p14="http://schemas.microsoft.com/office/powerpoint/2010/main" val="25662105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some examples here? </a:t>
            </a:r>
          </a:p>
        </p:txBody>
      </p:sp>
      <p:sp>
        <p:nvSpPr>
          <p:cNvPr id="4" name="Slide Number Placeholder 3"/>
          <p:cNvSpPr>
            <a:spLocks noGrp="1"/>
          </p:cNvSpPr>
          <p:nvPr>
            <p:ph type="sldNum" sz="quarter" idx="5"/>
          </p:nvPr>
        </p:nvSpPr>
        <p:spPr/>
        <p:txBody>
          <a:bodyPr/>
          <a:lstStyle/>
          <a:p>
            <a:fld id="{4AF79E1B-2C51-4B9B-8EA4-26DE9E345AFF}" type="slidenum">
              <a:rPr lang="en-US" smtClean="0"/>
              <a:t>38</a:t>
            </a:fld>
            <a:endParaRPr lang="en-US"/>
          </a:p>
        </p:txBody>
      </p:sp>
    </p:spTree>
    <p:extLst>
      <p:ext uri="{BB962C8B-B14F-4D97-AF65-F5344CB8AC3E}">
        <p14:creationId xmlns:p14="http://schemas.microsoft.com/office/powerpoint/2010/main" val="3145718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some examples here? </a:t>
            </a:r>
          </a:p>
        </p:txBody>
      </p:sp>
      <p:sp>
        <p:nvSpPr>
          <p:cNvPr id="4" name="Slide Number Placeholder 3"/>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38322957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some examples here? </a:t>
            </a:r>
          </a:p>
        </p:txBody>
      </p:sp>
      <p:sp>
        <p:nvSpPr>
          <p:cNvPr id="4" name="Slide Number Placeholder 3"/>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30416184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some examples here? </a:t>
            </a:r>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26253648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birth-weight paradox (Hern ́</a:t>
            </a:r>
            <a:r>
              <a:rPr lang="en-US" dirty="0" err="1"/>
              <a:t>andez</a:t>
            </a:r>
            <a:r>
              <a:rPr lang="en-US" dirty="0"/>
              <a:t>-D ́</a:t>
            </a:r>
            <a:r>
              <a:rPr lang="en-US" dirty="0" err="1"/>
              <a:t>ıaz</a:t>
            </a:r>
            <a:r>
              <a:rPr lang="en-US" dirty="0"/>
              <a:t> et al., 2006). Infants born to smokers were found to have higher risks of mortality than infants born to non-smokers. However, among infants with low birth-weight (LBW), this relationship was reversed. This reversal of effects has created many controversies in epidemiology—does it mean that maternal smoking is beneficial for LBW infants? A plausible reason for such a finding could simply be collider stratification bias, as shown in Model 16. Here X is maternal smoking, Y infant mortality, Z birth-weight, and U stands for unobserved risk-factors (such as birth-defects and malnutrition), that could also affect birth-weight. Note that stratifying the analysis by birth-weight would induce a spurious association between smoking and mortality due to the competing risk-factors. LBW infants of non-smokers need to have alternative causes for their LBW (such as malnutrition), and such causes could also lead to higher mortality.</a:t>
            </a:r>
          </a:p>
        </p:txBody>
      </p:sp>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3430768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41493399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0" dirty="0"/>
                  <a:t>As we move into each method, I’ll try to give a “like the pros” section that talks about practical tips (coding, data structure, what goes in the paper, etc.)</a:t>
                </a:r>
                <a:endParaRPr lang="en-US" sz="1200"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27684741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What should you control for here? What is causal and what’s not? </a:t>
            </a:r>
          </a:p>
          <a:p>
            <a:pPr marL="171450" indent="-171450">
              <a:buFontTx/>
              <a:buChar char="-"/>
            </a:pPr>
            <a:r>
              <a:rPr lang="en-CA" dirty="0"/>
              <a:t>A/B: if you are absolutely sure that these aren’t colliders, then control for them for precision. </a:t>
            </a:r>
          </a:p>
          <a:p>
            <a:pPr marL="171450" indent="-171450">
              <a:buFontTx/>
              <a:buChar char="-"/>
            </a:pPr>
            <a:r>
              <a:rPr lang="en-CA" dirty="0"/>
              <a:t>C: definitely (e.g., race, education, age/sex)</a:t>
            </a:r>
          </a:p>
          <a:p>
            <a:pPr marL="171450" indent="-171450">
              <a:buFontTx/>
              <a:buChar char="-"/>
            </a:pPr>
            <a:r>
              <a:rPr lang="en-CA" dirty="0"/>
              <a:t>W: What are possible colliders? Health behaviors, chronic conditions. Can’t control for these! </a:t>
            </a:r>
          </a:p>
          <a:p>
            <a:pPr marL="171450" indent="-171450">
              <a:buFontTx/>
              <a:buChar char="-"/>
            </a:pPr>
            <a:r>
              <a:rPr lang="en-CA" dirty="0"/>
              <a:t>Mediators might include: investment in something like health technology? </a:t>
            </a:r>
          </a:p>
          <a:p>
            <a:pPr marL="171450" indent="-171450">
              <a:buFontTx/>
              <a:buChar char="-"/>
            </a:pPr>
            <a:r>
              <a:rPr lang="en-CA" dirty="0"/>
              <a:t>Now for the fun part – suppose you have a regression controlling for A, B, and C (including race and education). But suppose that education is actually a collider because it is caused by health and caused by race – so beta race isn’t causal even if beta income is! </a:t>
            </a:r>
          </a:p>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18964668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carefully about what type of standard errors you have. Tables should be self-contained, so that there are notes explaining what each model is, the types of </a:t>
            </a:r>
            <a:r>
              <a:rPr lang="en-US" dirty="0" err="1"/>
              <a:t>Ses</a:t>
            </a:r>
            <a:r>
              <a:rPr lang="en-US" dirty="0"/>
              <a:t>, etc. </a:t>
            </a:r>
          </a:p>
        </p:txBody>
      </p:sp>
      <p:sp>
        <p:nvSpPr>
          <p:cNvPr id="4" name="Slide Number Placeholder 3"/>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13757777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generally </a:t>
            </a:r>
            <a:r>
              <a:rPr lang="en-CA" i="1" dirty="0"/>
              <a:t>don’t </a:t>
            </a:r>
            <a:r>
              <a:rPr lang="en-CA" i="0" dirty="0"/>
              <a:t>interpret incidental coefficients on control variables – these don’t have a causal interpretation in your approach! You wrote a regression to identify a certain causal pathway, so the parameter you get on a backdoor path isn’t the causal effect of that path (see </a:t>
            </a:r>
            <a:r>
              <a:rPr lang="en-CA" i="0" dirty="0" err="1"/>
              <a:t>Hunermund</a:t>
            </a:r>
            <a:r>
              <a:rPr lang="en-CA" i="0" dirty="0"/>
              <a:t> and Louw in </a:t>
            </a:r>
            <a:r>
              <a:rPr lang="en-CA" i="0" dirty="0" err="1"/>
              <a:t>Github</a:t>
            </a:r>
            <a:r>
              <a:rPr lang="en-CA" i="0"/>
              <a:t> repo). </a:t>
            </a:r>
            <a:endParaRPr lang="en-CA"/>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5200700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Mention</a:t>
                </a:r>
                <a:r>
                  <a:rPr lang="en-US"/>
                  <a:t>: I updated the tables/figures in the code and the slides here, so that you have some examples to work off of. PS1</a:t>
                </a:r>
                <a:r>
                  <a:rPr lang="en-US" dirty="0"/>
                  <a:t>; next week’s class will be about data cleaning and research designs (broadly), so please come with your research questions at least half-baked, so we can talk specifics. Project proposal ideas coming up in 3 weeks.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What do you do if you don’t have a question? Read through the data dictionaries here, then do some descriptive work! And also watch the video for next week, thinking about your questions! </a:t>
                </a:r>
              </a:p>
              <a:p>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15380744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Hopefully, the law of large numbers kicks in – how do we know it does? Think back to our MC simulation from last time. </a:t>
            </a:r>
          </a:p>
        </p:txBody>
      </p:sp>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5966279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time, we’ll talk about what occurs if homoskedasticity is violated. This is illustrative of the simple case, but not prohibitive. </a:t>
            </a:r>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1749489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 null world like in our example? A1Cs don’t affect hospitalizations at all. Each simulation is a random draw of data in a null world – no effect exists. </a:t>
            </a:r>
          </a:p>
        </p:txBody>
      </p:sp>
      <p:sp>
        <p:nvSpPr>
          <p:cNvPr id="4" name="Slide Number Placeholder 3"/>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33960101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this is our estimated slope (after controlling) – this is unlikely given a bunch of random null worlds (the exact level of unlikeliness is the p-value)</a:t>
            </a:r>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39751905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Language here – normally distributed with a mean and variance. Note that variance diminishes with N, and that true sigma^2 is a population parameter that is unknown to us (just like true beta)</a:t>
            </a:r>
          </a:p>
        </p:txBody>
      </p:sp>
      <p:sp>
        <p:nvSpPr>
          <p:cNvPr id="4" name="Slide Number Placeholder 3"/>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1923301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recommend looking at this site in more detail – we’ll cover the high points here. Videos from Andrew can be opened full screen, talk through when we control for things in a DAG.</a:t>
            </a:r>
          </a:p>
        </p:txBody>
      </p:sp>
      <p:sp>
        <p:nvSpPr>
          <p:cNvPr id="4" name="Slide Number Placeholder 3"/>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4903820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our data grows, our estimate is centered around the truth – the more data, the more </a:t>
            </a:r>
            <a:r>
              <a:rPr lang="en-US" b="1" dirty="0"/>
              <a:t>precise </a:t>
            </a:r>
            <a:r>
              <a:rPr lang="en-US" b="0" dirty="0"/>
              <a:t>that estimate is.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9337958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our data grows, our estimate is centered around the truth – the more data, the more </a:t>
            </a:r>
            <a:r>
              <a:rPr lang="en-US" b="1" dirty="0"/>
              <a:t>precise </a:t>
            </a:r>
            <a:r>
              <a:rPr lang="en-US" b="0" dirty="0"/>
              <a:t>that estimate is. We won’t go over the VCE because we don’t want to get bogged down in linear algebra, but the matrix contains estimated variance and covariance parameters for each coefficient; standard error is the square root of the diagonal.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6729808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Is unknown</a:t>
            </a:r>
          </a:p>
        </p:txBody>
      </p:sp>
      <p:sp>
        <p:nvSpPr>
          <p:cNvPr id="4" name="Slide Number Placeholder 3"/>
          <p:cNvSpPr>
            <a:spLocks noGrp="1"/>
          </p:cNvSpPr>
          <p:nvPr>
            <p:ph type="sldNum" sz="quarter" idx="5"/>
          </p:nvPr>
        </p:nvSpPr>
        <p:spPr/>
        <p:txBody>
          <a:bodyPr/>
          <a:lstStyle/>
          <a:p>
            <a:fld id="{4AF79E1B-2C51-4B9B-8EA4-26DE9E345AFF}" type="slidenum">
              <a:rPr lang="en-US" smtClean="0"/>
              <a:t>60</a:t>
            </a:fld>
            <a:endParaRPr lang="en-US"/>
          </a:p>
        </p:txBody>
      </p:sp>
    </p:spTree>
    <p:extLst>
      <p:ext uri="{BB962C8B-B14F-4D97-AF65-F5344CB8AC3E}">
        <p14:creationId xmlns:p14="http://schemas.microsoft.com/office/powerpoint/2010/main" val="30005616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null hypothesis is our simulated world. </a:t>
            </a:r>
          </a:p>
        </p:txBody>
      </p:sp>
      <p:sp>
        <p:nvSpPr>
          <p:cNvPr id="4" name="Slide Number Placeholder 3"/>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15639907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30278986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more about this in a minute after regression tables. </a:t>
            </a:r>
          </a:p>
        </p:txBody>
      </p:sp>
      <p:sp>
        <p:nvSpPr>
          <p:cNvPr id="4" name="Slide Number Placeholder 3"/>
          <p:cNvSpPr>
            <a:spLocks noGrp="1"/>
          </p:cNvSpPr>
          <p:nvPr>
            <p:ph type="sldNum" sz="quarter" idx="5"/>
          </p:nvPr>
        </p:nvSpPr>
        <p:spPr/>
        <p:txBody>
          <a:bodyPr/>
          <a:lstStyle/>
          <a:p>
            <a:fld id="{4AF79E1B-2C51-4B9B-8EA4-26DE9E345AFF}" type="slidenum">
              <a:rPr lang="en-US" smtClean="0"/>
              <a:t>65</a:t>
            </a:fld>
            <a:endParaRPr lang="en-US"/>
          </a:p>
        </p:txBody>
      </p:sp>
    </p:spTree>
    <p:extLst>
      <p:ext uri="{BB962C8B-B14F-4D97-AF65-F5344CB8AC3E}">
        <p14:creationId xmlns:p14="http://schemas.microsoft.com/office/powerpoint/2010/main" val="5989095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thing to hit here: economic versus statistical significance – a p-value is all well and good, but what is the takeaway? What’s the story? </a:t>
            </a:r>
          </a:p>
        </p:txBody>
      </p:sp>
      <p:sp>
        <p:nvSpPr>
          <p:cNvPr id="4" name="Slide Number Placeholder 3"/>
          <p:cNvSpPr>
            <a:spLocks noGrp="1"/>
          </p:cNvSpPr>
          <p:nvPr>
            <p:ph type="sldNum" sz="quarter" idx="5"/>
          </p:nvPr>
        </p:nvSpPr>
        <p:spPr/>
        <p:txBody>
          <a:bodyPr/>
          <a:lstStyle/>
          <a:p>
            <a:fld id="{4AF79E1B-2C51-4B9B-8EA4-26DE9E345AFF}" type="slidenum">
              <a:rPr lang="en-US" smtClean="0"/>
              <a:t>66</a:t>
            </a:fld>
            <a:endParaRPr lang="en-US"/>
          </a:p>
        </p:txBody>
      </p:sp>
    </p:spTree>
    <p:extLst>
      <p:ext uri="{BB962C8B-B14F-4D97-AF65-F5344CB8AC3E}">
        <p14:creationId xmlns:p14="http://schemas.microsoft.com/office/powerpoint/2010/main" val="24990166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thing to hit here: economic versus statistical significance – a p-value is all well and good, but what is the takeaway? What’s the story? </a:t>
            </a:r>
          </a:p>
        </p:txBody>
      </p:sp>
      <p:sp>
        <p:nvSpPr>
          <p:cNvPr id="4" name="Slide Number Placeholder 3"/>
          <p:cNvSpPr>
            <a:spLocks noGrp="1"/>
          </p:cNvSpPr>
          <p:nvPr>
            <p:ph type="sldNum" sz="quarter" idx="5"/>
          </p:nvPr>
        </p:nvSpPr>
        <p:spPr/>
        <p:txBody>
          <a:bodyPr/>
          <a:lstStyle/>
          <a:p>
            <a:fld id="{4AF79E1B-2C51-4B9B-8EA4-26DE9E345AFF}" type="slidenum">
              <a:rPr lang="en-US" smtClean="0"/>
              <a:t>67</a:t>
            </a:fld>
            <a:endParaRPr lang="en-US"/>
          </a:p>
        </p:txBody>
      </p:sp>
    </p:spTree>
    <p:extLst>
      <p:ext uri="{BB962C8B-B14F-4D97-AF65-F5344CB8AC3E}">
        <p14:creationId xmlns:p14="http://schemas.microsoft.com/office/powerpoint/2010/main" val="41296370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a:t>
            </a:r>
            <a:r>
              <a:rPr lang="en-US" dirty="0" err="1"/>
              <a:t>gonna</a:t>
            </a:r>
            <a:r>
              <a:rPr lang="en-US" dirty="0"/>
              <a:t> talk about some types of “causal validity” – not R-squared but when the link between regression and model is strong enough. </a:t>
            </a:r>
          </a:p>
        </p:txBody>
      </p:sp>
      <p:sp>
        <p:nvSpPr>
          <p:cNvPr id="4" name="Slide Number Placeholder 3"/>
          <p:cNvSpPr>
            <a:spLocks noGrp="1"/>
          </p:cNvSpPr>
          <p:nvPr>
            <p:ph type="sldNum" sz="quarter" idx="5"/>
          </p:nvPr>
        </p:nvSpPr>
        <p:spPr/>
        <p:txBody>
          <a:bodyPr/>
          <a:lstStyle/>
          <a:p>
            <a:fld id="{4AF79E1B-2C51-4B9B-8EA4-26DE9E345AFF}" type="slidenum">
              <a:rPr lang="en-US" smtClean="0"/>
              <a:t>68</a:t>
            </a:fld>
            <a:endParaRPr lang="en-US"/>
          </a:p>
        </p:txBody>
      </p:sp>
    </p:spTree>
    <p:extLst>
      <p:ext uri="{BB962C8B-B14F-4D97-AF65-F5344CB8AC3E}">
        <p14:creationId xmlns:p14="http://schemas.microsoft.com/office/powerpoint/2010/main" val="14296062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also known as the street light effect – researchers shine the light just on the street, miss what’s to the side. Are you asking the right questions? An example: a program hopes to improve commitment to school, and boasts that it improves test scores  -- does that measure the outcome you want (teacher performance, kid happiness, etc.?) or does it just measure how good kids are at taking tests. Data limitations play a big role here (in health, think quality measurements, or metrics of risk/equity/etc.)</a:t>
            </a:r>
          </a:p>
        </p:txBody>
      </p:sp>
      <p:sp>
        <p:nvSpPr>
          <p:cNvPr id="4" name="Slide Number Placeholder 3"/>
          <p:cNvSpPr>
            <a:spLocks noGrp="1"/>
          </p:cNvSpPr>
          <p:nvPr>
            <p:ph type="sldNum" sz="quarter" idx="5"/>
          </p:nvPr>
        </p:nvSpPr>
        <p:spPr/>
        <p:txBody>
          <a:bodyPr/>
          <a:lstStyle/>
          <a:p>
            <a:fld id="{4AF79E1B-2C51-4B9B-8EA4-26DE9E345AFF}" type="slidenum">
              <a:rPr lang="en-US" smtClean="0"/>
              <a:t>69</a:t>
            </a:fld>
            <a:endParaRPr lang="en-US"/>
          </a:p>
        </p:txBody>
      </p:sp>
    </p:spTree>
    <p:extLst>
      <p:ext uri="{BB962C8B-B14F-4D97-AF65-F5344CB8AC3E}">
        <p14:creationId xmlns:p14="http://schemas.microsoft.com/office/powerpoint/2010/main" val="1696406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recommend looking at this site in more detail – we’ll cover the high points here. Videos from Andrew can be opened full screen, talk through when we control for things in a DAG.</a:t>
            </a:r>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18129044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example papers of these in the </a:t>
            </a:r>
            <a:r>
              <a:rPr lang="en-US" dirty="0" err="1"/>
              <a:t>github</a:t>
            </a:r>
            <a:r>
              <a:rPr lang="en-US" dirty="0"/>
              <a:t> repo</a:t>
            </a:r>
          </a:p>
        </p:txBody>
      </p:sp>
      <p:sp>
        <p:nvSpPr>
          <p:cNvPr id="4" name="Slide Number Placeholder 3"/>
          <p:cNvSpPr>
            <a:spLocks noGrp="1"/>
          </p:cNvSpPr>
          <p:nvPr>
            <p:ph type="sldNum" sz="quarter" idx="5"/>
          </p:nvPr>
        </p:nvSpPr>
        <p:spPr/>
        <p:txBody>
          <a:bodyPr/>
          <a:lstStyle/>
          <a:p>
            <a:fld id="{4AF79E1B-2C51-4B9B-8EA4-26DE9E345AFF}" type="slidenum">
              <a:rPr lang="en-US" smtClean="0"/>
              <a:t>70</a:t>
            </a:fld>
            <a:endParaRPr lang="en-US"/>
          </a:p>
        </p:txBody>
      </p:sp>
    </p:spTree>
    <p:extLst>
      <p:ext uri="{BB962C8B-B14F-4D97-AF65-F5344CB8AC3E}">
        <p14:creationId xmlns:p14="http://schemas.microsoft.com/office/powerpoint/2010/main" val="41669004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questions that are nearly impossible to answer in a paper or project (okay, you can do a power calculation – </a:t>
            </a:r>
            <a:r>
              <a:rPr lang="en-US" dirty="0" err="1"/>
              <a:t>ish</a:t>
            </a:r>
            <a:r>
              <a:rPr lang="en-US" dirty="0"/>
              <a:t>). But you still need to think carefully about each of these. </a:t>
            </a:r>
          </a:p>
        </p:txBody>
      </p:sp>
      <p:sp>
        <p:nvSpPr>
          <p:cNvPr id="4" name="Slide Number Placeholder 3"/>
          <p:cNvSpPr>
            <a:spLocks noGrp="1"/>
          </p:cNvSpPr>
          <p:nvPr>
            <p:ph type="sldNum" sz="quarter" idx="5"/>
          </p:nvPr>
        </p:nvSpPr>
        <p:spPr/>
        <p:txBody>
          <a:bodyPr/>
          <a:lstStyle/>
          <a:p>
            <a:fld id="{4AF79E1B-2C51-4B9B-8EA4-26DE9E345AFF}" type="slidenum">
              <a:rPr lang="en-US" smtClean="0"/>
              <a:t>71</a:t>
            </a:fld>
            <a:endParaRPr lang="en-US"/>
          </a:p>
        </p:txBody>
      </p:sp>
    </p:spTree>
    <p:extLst>
      <p:ext uri="{BB962C8B-B14F-4D97-AF65-F5344CB8AC3E}">
        <p14:creationId xmlns:p14="http://schemas.microsoft.com/office/powerpoint/2010/main" val="9552988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sample a small group repeatedly, you get a lot of different answers. But if you sample a large group even fewer times, your effects are more noticeable. Power calculations can tell you something about what the sample size should be (going out the window with big data)</a:t>
            </a:r>
          </a:p>
        </p:txBody>
      </p:sp>
      <p:sp>
        <p:nvSpPr>
          <p:cNvPr id="4" name="Slide Number Placeholder 3"/>
          <p:cNvSpPr>
            <a:spLocks noGrp="1"/>
          </p:cNvSpPr>
          <p:nvPr>
            <p:ph type="sldNum" sz="quarter" idx="5"/>
          </p:nvPr>
        </p:nvSpPr>
        <p:spPr/>
        <p:txBody>
          <a:bodyPr/>
          <a:lstStyle/>
          <a:p>
            <a:fld id="{4AF79E1B-2C51-4B9B-8EA4-26DE9E345AFF}" type="slidenum">
              <a:rPr lang="en-US" smtClean="0"/>
              <a:t>72</a:t>
            </a:fld>
            <a:endParaRPr lang="en-US"/>
          </a:p>
        </p:txBody>
      </p:sp>
    </p:spTree>
    <p:extLst>
      <p:ext uri="{BB962C8B-B14F-4D97-AF65-F5344CB8AC3E}">
        <p14:creationId xmlns:p14="http://schemas.microsoft.com/office/powerpoint/2010/main" val="18316909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includes things like – what limitations should be noted, what should go in a discussion, etc. We’ll try to talk more about this with each method we cover. </a:t>
            </a:r>
          </a:p>
        </p:txBody>
      </p:sp>
      <p:sp>
        <p:nvSpPr>
          <p:cNvPr id="4" name="Slide Number Placeholder 3"/>
          <p:cNvSpPr>
            <a:spLocks noGrp="1"/>
          </p:cNvSpPr>
          <p:nvPr>
            <p:ph type="sldNum" sz="quarter" idx="5"/>
          </p:nvPr>
        </p:nvSpPr>
        <p:spPr/>
        <p:txBody>
          <a:bodyPr/>
          <a:lstStyle/>
          <a:p>
            <a:fld id="{4AF79E1B-2C51-4B9B-8EA4-26DE9E345AFF}" type="slidenum">
              <a:rPr lang="en-US" smtClean="0"/>
              <a:t>73</a:t>
            </a:fld>
            <a:endParaRPr lang="en-US"/>
          </a:p>
        </p:txBody>
      </p:sp>
    </p:spTree>
    <p:extLst>
      <p:ext uri="{BB962C8B-B14F-4D97-AF65-F5344CB8AC3E}">
        <p14:creationId xmlns:p14="http://schemas.microsoft.com/office/powerpoint/2010/main" val="12793825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p-hacking, remember the website: </a:t>
            </a:r>
            <a:r>
              <a:rPr lang="en-US" sz="1200" dirty="0">
                <a:hlinkClick r:id="rId3"/>
              </a:rPr>
              <a:t>https://projects.fivethirtyeight.com/p-hacking/</a:t>
            </a:r>
            <a:r>
              <a:rPr lang="en-US" sz="1200" dirty="0"/>
              <a:t>. Did you correct for multiple testing? Did you perform 20 tests and report the one significant result? </a:t>
            </a:r>
          </a:p>
        </p:txBody>
      </p:sp>
      <p:sp>
        <p:nvSpPr>
          <p:cNvPr id="4" name="Slide Number Placeholder 3"/>
          <p:cNvSpPr>
            <a:spLocks noGrp="1"/>
          </p:cNvSpPr>
          <p:nvPr>
            <p:ph type="sldNum" sz="quarter" idx="5"/>
          </p:nvPr>
        </p:nvSpPr>
        <p:spPr/>
        <p:txBody>
          <a:bodyPr/>
          <a:lstStyle/>
          <a:p>
            <a:fld id="{4AF79E1B-2C51-4B9B-8EA4-26DE9E345AFF}" type="slidenum">
              <a:rPr lang="en-US" smtClean="0"/>
              <a:t>74</a:t>
            </a:fld>
            <a:endParaRPr lang="en-US"/>
          </a:p>
        </p:txBody>
      </p:sp>
    </p:spTree>
    <p:extLst>
      <p:ext uri="{BB962C8B-B14F-4D97-AF65-F5344CB8AC3E}">
        <p14:creationId xmlns:p14="http://schemas.microsoft.com/office/powerpoint/2010/main" val="15504017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Distribution of p-values in research – what does this tell you?  (Note that the z-stat is the test statistic, the inverse of the p-value)</a:t>
            </a:r>
            <a:endParaRPr lang="en-US" sz="1200" dirty="0"/>
          </a:p>
        </p:txBody>
      </p:sp>
      <p:sp>
        <p:nvSpPr>
          <p:cNvPr id="4" name="Slide Number Placeholder 3"/>
          <p:cNvSpPr>
            <a:spLocks noGrp="1"/>
          </p:cNvSpPr>
          <p:nvPr>
            <p:ph type="sldNum" sz="quarter" idx="5"/>
          </p:nvPr>
        </p:nvSpPr>
        <p:spPr/>
        <p:txBody>
          <a:bodyPr/>
          <a:lstStyle/>
          <a:p>
            <a:fld id="{4AF79E1B-2C51-4B9B-8EA4-26DE9E345AFF}" type="slidenum">
              <a:rPr lang="en-US" smtClean="0"/>
              <a:t>75</a:t>
            </a:fld>
            <a:endParaRPr lang="en-US"/>
          </a:p>
        </p:txBody>
      </p:sp>
    </p:spTree>
    <p:extLst>
      <p:ext uri="{BB962C8B-B14F-4D97-AF65-F5344CB8AC3E}">
        <p14:creationId xmlns:p14="http://schemas.microsoft.com/office/powerpoint/2010/main" val="6892157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Economists call internal validity “identification” You might not even have seen all the threats if your DAG is incomplete or wrong. A good econometrician is trained to try to pick at all the potential threats to identification / internal validity here. The best way to get around these is to think about as many as you can and then present your work as much as you can – people will help you see what you’re missing. </a:t>
            </a:r>
          </a:p>
        </p:txBody>
      </p:sp>
      <p:sp>
        <p:nvSpPr>
          <p:cNvPr id="4" name="Slide Number Placeholder 3"/>
          <p:cNvSpPr>
            <a:spLocks noGrp="1"/>
          </p:cNvSpPr>
          <p:nvPr>
            <p:ph type="sldNum" sz="quarter" idx="5"/>
          </p:nvPr>
        </p:nvSpPr>
        <p:spPr/>
        <p:txBody>
          <a:bodyPr/>
          <a:lstStyle/>
          <a:p>
            <a:fld id="{4AF79E1B-2C51-4B9B-8EA4-26DE9E345AFF}" type="slidenum">
              <a:rPr lang="en-US" smtClean="0"/>
              <a:t>76</a:t>
            </a:fld>
            <a:endParaRPr lang="en-US"/>
          </a:p>
        </p:txBody>
      </p:sp>
    </p:spTree>
    <p:extLst>
      <p:ext uri="{BB962C8B-B14F-4D97-AF65-F5344CB8AC3E}">
        <p14:creationId xmlns:p14="http://schemas.microsoft.com/office/powerpoint/2010/main" val="73537525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Cover this example if you have time. </a:t>
            </a:r>
          </a:p>
        </p:txBody>
      </p:sp>
      <p:sp>
        <p:nvSpPr>
          <p:cNvPr id="4" name="Slide Number Placeholder 3"/>
          <p:cNvSpPr>
            <a:spLocks noGrp="1"/>
          </p:cNvSpPr>
          <p:nvPr>
            <p:ph type="sldNum" sz="quarter" idx="5"/>
          </p:nvPr>
        </p:nvSpPr>
        <p:spPr/>
        <p:txBody>
          <a:bodyPr/>
          <a:lstStyle/>
          <a:p>
            <a:fld id="{4AF79E1B-2C51-4B9B-8EA4-26DE9E345AFF}" type="slidenum">
              <a:rPr lang="en-US" smtClean="0"/>
              <a:t>77</a:t>
            </a:fld>
            <a:endParaRPr lang="en-US"/>
          </a:p>
        </p:txBody>
      </p:sp>
    </p:spTree>
    <p:extLst>
      <p:ext uri="{BB962C8B-B14F-4D97-AF65-F5344CB8AC3E}">
        <p14:creationId xmlns:p14="http://schemas.microsoft.com/office/powerpoint/2010/main" val="4991872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Cover this example if you have time. Comparison between age of marriage and reported happiness (note: think about construct validity here too, with happiness scores). The selection is those choosing to be married in time sample, but could there be other threats?</a:t>
            </a:r>
          </a:p>
        </p:txBody>
      </p:sp>
      <p:sp>
        <p:nvSpPr>
          <p:cNvPr id="4" name="Slide Number Placeholder 3"/>
          <p:cNvSpPr>
            <a:spLocks noGrp="1"/>
          </p:cNvSpPr>
          <p:nvPr>
            <p:ph type="sldNum" sz="quarter" idx="5"/>
          </p:nvPr>
        </p:nvSpPr>
        <p:spPr/>
        <p:txBody>
          <a:bodyPr/>
          <a:lstStyle/>
          <a:p>
            <a:fld id="{4AF79E1B-2C51-4B9B-8EA4-26DE9E345AFF}" type="slidenum">
              <a:rPr lang="en-US" smtClean="0"/>
              <a:t>78</a:t>
            </a:fld>
            <a:endParaRPr lang="en-US"/>
          </a:p>
        </p:txBody>
      </p:sp>
    </p:spTree>
    <p:extLst>
      <p:ext uri="{BB962C8B-B14F-4D97-AF65-F5344CB8AC3E}">
        <p14:creationId xmlns:p14="http://schemas.microsoft.com/office/powerpoint/2010/main" val="31670628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What threats are there to this (selection into early marriage, etc.)</a:t>
            </a:r>
          </a:p>
        </p:txBody>
      </p:sp>
      <p:sp>
        <p:nvSpPr>
          <p:cNvPr id="4" name="Slide Number Placeholder 3"/>
          <p:cNvSpPr>
            <a:spLocks noGrp="1"/>
          </p:cNvSpPr>
          <p:nvPr>
            <p:ph type="sldNum" sz="quarter" idx="5"/>
          </p:nvPr>
        </p:nvSpPr>
        <p:spPr/>
        <p:txBody>
          <a:bodyPr/>
          <a:lstStyle/>
          <a:p>
            <a:fld id="{4AF79E1B-2C51-4B9B-8EA4-26DE9E345AFF}" type="slidenum">
              <a:rPr lang="en-US" smtClean="0"/>
              <a:t>79</a:t>
            </a:fld>
            <a:endParaRPr lang="en-US"/>
          </a:p>
        </p:txBody>
      </p:sp>
    </p:spTree>
    <p:extLst>
      <p:ext uri="{BB962C8B-B14F-4D97-AF65-F5344CB8AC3E}">
        <p14:creationId xmlns:p14="http://schemas.microsoft.com/office/powerpoint/2010/main" val="268299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 I’ve “health-</a:t>
            </a:r>
            <a:r>
              <a:rPr lang="en-US" dirty="0" err="1"/>
              <a:t>ized</a:t>
            </a:r>
            <a:r>
              <a:rPr lang="en-US" dirty="0"/>
              <a:t>” the example in the website here. Data here is a local physician’s practice, or health market. What does the line mean? What confounders might we be interested in here? </a:t>
            </a:r>
          </a:p>
        </p:txBody>
      </p:sp>
      <p:sp>
        <p:nvSpPr>
          <p:cNvPr id="4" name="Slide Number Placeholder 3"/>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401404937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authors tried to compare based on relative years around marriage, but look: happiness ticks up before marriage – so it can’t be from marriage! Of course, there are problems with this design (end of semester).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will talk about more internal validity threats next time as well. </a:t>
            </a:r>
          </a:p>
        </p:txBody>
      </p:sp>
      <p:sp>
        <p:nvSpPr>
          <p:cNvPr id="4" name="Slide Number Placeholder 3"/>
          <p:cNvSpPr>
            <a:spLocks noGrp="1"/>
          </p:cNvSpPr>
          <p:nvPr>
            <p:ph type="sldNum" sz="quarter" idx="5"/>
          </p:nvPr>
        </p:nvSpPr>
        <p:spPr/>
        <p:txBody>
          <a:bodyPr/>
          <a:lstStyle/>
          <a:p>
            <a:fld id="{4AF79E1B-2C51-4B9B-8EA4-26DE9E345AFF}" type="slidenum">
              <a:rPr lang="en-US" smtClean="0"/>
              <a:t>80</a:t>
            </a:fld>
            <a:endParaRPr lang="en-US"/>
          </a:p>
        </p:txBody>
      </p:sp>
    </p:spTree>
    <p:extLst>
      <p:ext uri="{BB962C8B-B14F-4D97-AF65-F5344CB8AC3E}">
        <p14:creationId xmlns:p14="http://schemas.microsoft.com/office/powerpoint/2010/main" val="363967055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We’ll talk about more threats to internal validity throughout the course, particularly next time. If you want to think about multiple threats to IV, just think about nutrition research (they’re everywhere!) </a:t>
            </a:r>
          </a:p>
        </p:txBody>
      </p:sp>
      <p:sp>
        <p:nvSpPr>
          <p:cNvPr id="4" name="Slide Number Placeholder 3"/>
          <p:cNvSpPr>
            <a:spLocks noGrp="1"/>
          </p:cNvSpPr>
          <p:nvPr>
            <p:ph type="sldNum" sz="quarter" idx="5"/>
          </p:nvPr>
        </p:nvSpPr>
        <p:spPr/>
        <p:txBody>
          <a:bodyPr/>
          <a:lstStyle/>
          <a:p>
            <a:fld id="{4AF79E1B-2C51-4B9B-8EA4-26DE9E345AFF}" type="slidenum">
              <a:rPr lang="en-US" smtClean="0"/>
              <a:t>81</a:t>
            </a:fld>
            <a:endParaRPr lang="en-US"/>
          </a:p>
        </p:txBody>
      </p:sp>
    </p:spTree>
    <p:extLst>
      <p:ext uri="{BB962C8B-B14F-4D97-AF65-F5344CB8AC3E}">
        <p14:creationId xmlns:p14="http://schemas.microsoft.com/office/powerpoint/2010/main" val="152254900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Um what? Don’t trust the headlines, or the lay media.</a:t>
            </a:r>
          </a:p>
        </p:txBody>
      </p:sp>
      <p:sp>
        <p:nvSpPr>
          <p:cNvPr id="4" name="Slide Number Placeholder 3"/>
          <p:cNvSpPr>
            <a:spLocks noGrp="1"/>
          </p:cNvSpPr>
          <p:nvPr>
            <p:ph type="sldNum" sz="quarter" idx="5"/>
          </p:nvPr>
        </p:nvSpPr>
        <p:spPr/>
        <p:txBody>
          <a:bodyPr/>
          <a:lstStyle/>
          <a:p>
            <a:fld id="{4AF79E1B-2C51-4B9B-8EA4-26DE9E345AFF}" type="slidenum">
              <a:rPr lang="en-US" smtClean="0"/>
              <a:t>82</a:t>
            </a:fld>
            <a:endParaRPr lang="en-US"/>
          </a:p>
        </p:txBody>
      </p:sp>
    </p:spTree>
    <p:extLst>
      <p:ext uri="{BB962C8B-B14F-4D97-AF65-F5344CB8AC3E}">
        <p14:creationId xmlns:p14="http://schemas.microsoft.com/office/powerpoint/2010/main" val="26938444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True story: this was a study published about mice! But read the text summarizing the study.</a:t>
            </a:r>
          </a:p>
        </p:txBody>
      </p:sp>
      <p:sp>
        <p:nvSpPr>
          <p:cNvPr id="4" name="Slide Number Placeholder 3"/>
          <p:cNvSpPr>
            <a:spLocks noGrp="1"/>
          </p:cNvSpPr>
          <p:nvPr>
            <p:ph type="sldNum" sz="quarter" idx="5"/>
          </p:nvPr>
        </p:nvSpPr>
        <p:spPr/>
        <p:txBody>
          <a:bodyPr/>
          <a:lstStyle/>
          <a:p>
            <a:fld id="{4AF79E1B-2C51-4B9B-8EA4-26DE9E345AFF}" type="slidenum">
              <a:rPr lang="en-US" smtClean="0"/>
              <a:t>83</a:t>
            </a:fld>
            <a:endParaRPr lang="en-US"/>
          </a:p>
        </p:txBody>
      </p:sp>
    </p:spTree>
    <p:extLst>
      <p:ext uri="{BB962C8B-B14F-4D97-AF65-F5344CB8AC3E}">
        <p14:creationId xmlns:p14="http://schemas.microsoft.com/office/powerpoint/2010/main" val="210944357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Particularly of concern with surveys or even clinical trials</a:t>
            </a:r>
          </a:p>
        </p:txBody>
      </p:sp>
      <p:sp>
        <p:nvSpPr>
          <p:cNvPr id="4" name="Slide Number Placeholder 3"/>
          <p:cNvSpPr>
            <a:spLocks noGrp="1"/>
          </p:cNvSpPr>
          <p:nvPr>
            <p:ph type="sldNum" sz="quarter" idx="5"/>
          </p:nvPr>
        </p:nvSpPr>
        <p:spPr/>
        <p:txBody>
          <a:bodyPr/>
          <a:lstStyle/>
          <a:p>
            <a:fld id="{4AF79E1B-2C51-4B9B-8EA4-26DE9E345AFF}" type="slidenum">
              <a:rPr lang="en-US" smtClean="0"/>
              <a:t>84</a:t>
            </a:fld>
            <a:endParaRPr lang="en-US"/>
          </a:p>
        </p:txBody>
      </p:sp>
    </p:spTree>
    <p:extLst>
      <p:ext uri="{BB962C8B-B14F-4D97-AF65-F5344CB8AC3E}">
        <p14:creationId xmlns:p14="http://schemas.microsoft.com/office/powerpoint/2010/main" val="2738520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 there’s a strong relationship here! What does that mean for our initial assessment? We have violated the assumption that E(</a:t>
            </a:r>
            <a:r>
              <a:rPr lang="en-US" dirty="0" err="1"/>
              <a:t>eps|x</a:t>
            </a:r>
            <a:r>
              <a:rPr lang="en-US" dirty="0"/>
              <a:t>)=0 given that we relegated education to epsilon </a:t>
            </a:r>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1261110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move education out of the error term and correct for this correlation</a:t>
            </a:r>
          </a:p>
        </p:txBody>
      </p:sp>
      <p:sp>
        <p:nvSpPr>
          <p:cNvPr id="4" name="Slide Number Placeholder 3"/>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1790388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8/1/2025</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8/1/2025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8/1/2025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8/1/2025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8/1/2025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8/1/2025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8/1/2025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8/1/2025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8/1/2025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8/1/2025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8/1/2025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8/1/2025</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hyperlink" Target="https://jamanetwork.com/journals/jama/fullarticle/2790247#jgm220003r4"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8.png"/><Relationship Id="rId7" Type="http://schemas.openxmlformats.org/officeDocument/2006/relationships/hyperlink" Target="https://jamanetwork.com/journals/jama/fullarticle/2790247#jgm220003r4"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17" Type="http://schemas.openxmlformats.org/officeDocument/2006/relationships/image" Target="../media/image106.png"/><Relationship Id="rId21" Type="http://schemas.openxmlformats.org/officeDocument/2006/relationships/customXml" Target="../ink/ink10.xml"/><Relationship Id="rId42" Type="http://schemas.openxmlformats.org/officeDocument/2006/relationships/image" Target="../media/image65.png"/><Relationship Id="rId63" Type="http://schemas.openxmlformats.org/officeDocument/2006/relationships/image" Target="../media/image76.png"/><Relationship Id="rId84" Type="http://schemas.openxmlformats.org/officeDocument/2006/relationships/customXml" Target="../ink/ink42.xml"/><Relationship Id="rId138" Type="http://schemas.openxmlformats.org/officeDocument/2006/relationships/customXml" Target="../ink/ink69.xml"/><Relationship Id="rId159" Type="http://schemas.openxmlformats.org/officeDocument/2006/relationships/image" Target="../media/image127.png"/><Relationship Id="rId170" Type="http://schemas.openxmlformats.org/officeDocument/2006/relationships/customXml" Target="../ink/ink85.xml"/><Relationship Id="rId107" Type="http://schemas.openxmlformats.org/officeDocument/2006/relationships/image" Target="../media/image101.png"/><Relationship Id="rId11" Type="http://schemas.openxmlformats.org/officeDocument/2006/relationships/customXml" Target="../ink/ink5.xml"/><Relationship Id="rId32" Type="http://schemas.openxmlformats.org/officeDocument/2006/relationships/image" Target="../media/image60.png"/><Relationship Id="rId53" Type="http://schemas.openxmlformats.org/officeDocument/2006/relationships/customXml" Target="../ink/ink26.xml"/><Relationship Id="rId74" Type="http://schemas.openxmlformats.org/officeDocument/2006/relationships/customXml" Target="../ink/ink37.xml"/><Relationship Id="rId128" Type="http://schemas.openxmlformats.org/officeDocument/2006/relationships/customXml" Target="../ink/ink64.xml"/><Relationship Id="rId149" Type="http://schemas.openxmlformats.org/officeDocument/2006/relationships/image" Target="../media/image122.png"/><Relationship Id="rId5" Type="http://schemas.openxmlformats.org/officeDocument/2006/relationships/customXml" Target="../ink/ink2.xml"/><Relationship Id="rId95" Type="http://schemas.openxmlformats.org/officeDocument/2006/relationships/image" Target="../media/image95.png"/><Relationship Id="rId160" Type="http://schemas.openxmlformats.org/officeDocument/2006/relationships/customXml" Target="../ink/ink80.xml"/><Relationship Id="rId181" Type="http://schemas.openxmlformats.org/officeDocument/2006/relationships/image" Target="../media/image138.png"/><Relationship Id="rId22" Type="http://schemas.openxmlformats.org/officeDocument/2006/relationships/image" Target="../media/image55.png"/><Relationship Id="rId43" Type="http://schemas.openxmlformats.org/officeDocument/2006/relationships/customXml" Target="../ink/ink21.xml"/><Relationship Id="rId64" Type="http://schemas.openxmlformats.org/officeDocument/2006/relationships/customXml" Target="../ink/ink32.xml"/><Relationship Id="rId118" Type="http://schemas.openxmlformats.org/officeDocument/2006/relationships/customXml" Target="../ink/ink59.xml"/><Relationship Id="rId139" Type="http://schemas.openxmlformats.org/officeDocument/2006/relationships/image" Target="../media/image117.png"/><Relationship Id="rId85" Type="http://schemas.openxmlformats.org/officeDocument/2006/relationships/image" Target="../media/image88.png"/><Relationship Id="rId150" Type="http://schemas.openxmlformats.org/officeDocument/2006/relationships/customXml" Target="../ink/ink75.xml"/><Relationship Id="rId171" Type="http://schemas.openxmlformats.org/officeDocument/2006/relationships/image" Target="../media/image133.png"/><Relationship Id="rId12" Type="http://schemas.openxmlformats.org/officeDocument/2006/relationships/image" Target="../media/image50.png"/><Relationship Id="rId33" Type="http://schemas.openxmlformats.org/officeDocument/2006/relationships/customXml" Target="../ink/ink16.xml"/><Relationship Id="rId108" Type="http://schemas.openxmlformats.org/officeDocument/2006/relationships/customXml" Target="../ink/ink54.xml"/><Relationship Id="rId129" Type="http://schemas.openxmlformats.org/officeDocument/2006/relationships/image" Target="../media/image112.png"/><Relationship Id="rId54" Type="http://schemas.openxmlformats.org/officeDocument/2006/relationships/image" Target="../media/image72.png"/><Relationship Id="rId75" Type="http://schemas.openxmlformats.org/officeDocument/2006/relationships/image" Target="../media/image83.png"/><Relationship Id="rId96" Type="http://schemas.openxmlformats.org/officeDocument/2006/relationships/customXml" Target="../ink/ink48.xml"/><Relationship Id="rId140" Type="http://schemas.openxmlformats.org/officeDocument/2006/relationships/customXml" Target="../ink/ink70.xml"/><Relationship Id="rId161" Type="http://schemas.openxmlformats.org/officeDocument/2006/relationships/image" Target="../media/image128.png"/><Relationship Id="rId182" Type="http://schemas.openxmlformats.org/officeDocument/2006/relationships/customXml" Target="../ink/ink91.xml"/><Relationship Id="rId6" Type="http://schemas.openxmlformats.org/officeDocument/2006/relationships/image" Target="../media/image47.png"/><Relationship Id="rId23" Type="http://schemas.openxmlformats.org/officeDocument/2006/relationships/customXml" Target="../ink/ink11.xml"/><Relationship Id="rId119" Type="http://schemas.openxmlformats.org/officeDocument/2006/relationships/image" Target="../media/image107.png"/><Relationship Id="rId44" Type="http://schemas.openxmlformats.org/officeDocument/2006/relationships/image" Target="../media/image66.png"/><Relationship Id="rId65" Type="http://schemas.openxmlformats.org/officeDocument/2006/relationships/image" Target="../media/image77.png"/><Relationship Id="rId86" Type="http://schemas.openxmlformats.org/officeDocument/2006/relationships/customXml" Target="../ink/ink43.xml"/><Relationship Id="rId130" Type="http://schemas.openxmlformats.org/officeDocument/2006/relationships/customXml" Target="../ink/ink65.xml"/><Relationship Id="rId151" Type="http://schemas.openxmlformats.org/officeDocument/2006/relationships/image" Target="../media/image123.png"/><Relationship Id="rId172" Type="http://schemas.openxmlformats.org/officeDocument/2006/relationships/customXml" Target="../ink/ink86.xml"/><Relationship Id="rId13" Type="http://schemas.openxmlformats.org/officeDocument/2006/relationships/customXml" Target="../ink/ink6.xml"/><Relationship Id="rId18" Type="http://schemas.openxmlformats.org/officeDocument/2006/relationships/image" Target="../media/image53.png"/><Relationship Id="rId39" Type="http://schemas.openxmlformats.org/officeDocument/2006/relationships/customXml" Target="../ink/ink19.xml"/><Relationship Id="rId109" Type="http://schemas.openxmlformats.org/officeDocument/2006/relationships/image" Target="../media/image102.png"/><Relationship Id="rId34" Type="http://schemas.openxmlformats.org/officeDocument/2006/relationships/image" Target="../media/image61.png"/><Relationship Id="rId50" Type="http://schemas.openxmlformats.org/officeDocument/2006/relationships/image" Target="../media/image69.png"/><Relationship Id="rId55" Type="http://schemas.openxmlformats.org/officeDocument/2006/relationships/customXml" Target="../ink/ink27.xml"/><Relationship Id="rId76" Type="http://schemas.openxmlformats.org/officeDocument/2006/relationships/customXml" Target="../ink/ink38.xml"/><Relationship Id="rId97" Type="http://schemas.openxmlformats.org/officeDocument/2006/relationships/image" Target="../media/image96.png"/><Relationship Id="rId104" Type="http://schemas.openxmlformats.org/officeDocument/2006/relationships/customXml" Target="../ink/ink52.xml"/><Relationship Id="rId120" Type="http://schemas.openxmlformats.org/officeDocument/2006/relationships/customXml" Target="../ink/ink60.xml"/><Relationship Id="rId125" Type="http://schemas.openxmlformats.org/officeDocument/2006/relationships/image" Target="../media/image110.png"/><Relationship Id="rId141" Type="http://schemas.openxmlformats.org/officeDocument/2006/relationships/image" Target="../media/image118.png"/><Relationship Id="rId146" Type="http://schemas.openxmlformats.org/officeDocument/2006/relationships/customXml" Target="../ink/ink73.xml"/><Relationship Id="rId167" Type="http://schemas.openxmlformats.org/officeDocument/2006/relationships/image" Target="../media/image131.png"/><Relationship Id="rId188" Type="http://schemas.openxmlformats.org/officeDocument/2006/relationships/customXml" Target="../ink/ink94.xml"/><Relationship Id="rId7" Type="http://schemas.openxmlformats.org/officeDocument/2006/relationships/customXml" Target="../ink/ink3.xml"/><Relationship Id="rId71" Type="http://schemas.openxmlformats.org/officeDocument/2006/relationships/image" Target="../media/image81.png"/><Relationship Id="rId92" Type="http://schemas.openxmlformats.org/officeDocument/2006/relationships/customXml" Target="../ink/ink46.xml"/><Relationship Id="rId162" Type="http://schemas.openxmlformats.org/officeDocument/2006/relationships/customXml" Target="../ink/ink81.xml"/><Relationship Id="rId183" Type="http://schemas.openxmlformats.org/officeDocument/2006/relationships/image" Target="../media/image139.png"/><Relationship Id="rId2" Type="http://schemas.openxmlformats.org/officeDocument/2006/relationships/notesSlide" Target="../notesSlides/notesSlide41.xml"/><Relationship Id="rId29" Type="http://schemas.openxmlformats.org/officeDocument/2006/relationships/customXml" Target="../ink/ink14.xml"/><Relationship Id="rId24" Type="http://schemas.openxmlformats.org/officeDocument/2006/relationships/image" Target="../media/image56.png"/><Relationship Id="rId40" Type="http://schemas.openxmlformats.org/officeDocument/2006/relationships/image" Target="../media/image64.png"/><Relationship Id="rId45" Type="http://schemas.openxmlformats.org/officeDocument/2006/relationships/customXml" Target="../ink/ink22.xml"/><Relationship Id="rId66" Type="http://schemas.openxmlformats.org/officeDocument/2006/relationships/customXml" Target="../ink/ink33.xml"/><Relationship Id="rId87" Type="http://schemas.openxmlformats.org/officeDocument/2006/relationships/image" Target="../media/image89.png"/><Relationship Id="rId110" Type="http://schemas.openxmlformats.org/officeDocument/2006/relationships/customXml" Target="../ink/ink55.xml"/><Relationship Id="rId115" Type="http://schemas.openxmlformats.org/officeDocument/2006/relationships/image" Target="../media/image105.png"/><Relationship Id="rId131" Type="http://schemas.openxmlformats.org/officeDocument/2006/relationships/image" Target="../media/image113.png"/><Relationship Id="rId136" Type="http://schemas.openxmlformats.org/officeDocument/2006/relationships/customXml" Target="../ink/ink68.xml"/><Relationship Id="rId157" Type="http://schemas.openxmlformats.org/officeDocument/2006/relationships/image" Target="../media/image126.png"/><Relationship Id="rId178" Type="http://schemas.openxmlformats.org/officeDocument/2006/relationships/customXml" Target="../ink/ink89.xml"/><Relationship Id="rId61" Type="http://schemas.openxmlformats.org/officeDocument/2006/relationships/customXml" Target="../ink/ink30.xml"/><Relationship Id="rId82" Type="http://schemas.openxmlformats.org/officeDocument/2006/relationships/customXml" Target="../ink/ink41.xml"/><Relationship Id="rId152" Type="http://schemas.openxmlformats.org/officeDocument/2006/relationships/customXml" Target="../ink/ink76.xml"/><Relationship Id="rId173" Type="http://schemas.openxmlformats.org/officeDocument/2006/relationships/image" Target="../media/image134.png"/><Relationship Id="rId19" Type="http://schemas.openxmlformats.org/officeDocument/2006/relationships/customXml" Target="../ink/ink9.xml"/><Relationship Id="rId14" Type="http://schemas.openxmlformats.org/officeDocument/2006/relationships/image" Target="../media/image51.png"/><Relationship Id="rId30" Type="http://schemas.openxmlformats.org/officeDocument/2006/relationships/image" Target="../media/image59.png"/><Relationship Id="rId35" Type="http://schemas.openxmlformats.org/officeDocument/2006/relationships/customXml" Target="../ink/ink17.xml"/><Relationship Id="rId56" Type="http://schemas.openxmlformats.org/officeDocument/2006/relationships/image" Target="../media/image73.png"/><Relationship Id="rId77" Type="http://schemas.openxmlformats.org/officeDocument/2006/relationships/image" Target="../media/image84.png"/><Relationship Id="rId100" Type="http://schemas.openxmlformats.org/officeDocument/2006/relationships/customXml" Target="../ink/ink50.xml"/><Relationship Id="rId105" Type="http://schemas.openxmlformats.org/officeDocument/2006/relationships/image" Target="../media/image100.png"/><Relationship Id="rId126" Type="http://schemas.openxmlformats.org/officeDocument/2006/relationships/customXml" Target="../ink/ink63.xml"/><Relationship Id="rId147" Type="http://schemas.openxmlformats.org/officeDocument/2006/relationships/image" Target="../media/image121.png"/><Relationship Id="rId168" Type="http://schemas.openxmlformats.org/officeDocument/2006/relationships/customXml" Target="../ink/ink84.xml"/><Relationship Id="rId8" Type="http://schemas.openxmlformats.org/officeDocument/2006/relationships/image" Target="../media/image48.png"/><Relationship Id="rId51" Type="http://schemas.openxmlformats.org/officeDocument/2006/relationships/customXml" Target="../ink/ink25.xml"/><Relationship Id="rId72" Type="http://schemas.openxmlformats.org/officeDocument/2006/relationships/customXml" Target="../ink/ink36.xml"/><Relationship Id="rId93" Type="http://schemas.openxmlformats.org/officeDocument/2006/relationships/image" Target="../media/image94.png"/><Relationship Id="rId98" Type="http://schemas.openxmlformats.org/officeDocument/2006/relationships/customXml" Target="../ink/ink49.xml"/><Relationship Id="rId121" Type="http://schemas.openxmlformats.org/officeDocument/2006/relationships/image" Target="../media/image108.png"/><Relationship Id="rId142" Type="http://schemas.openxmlformats.org/officeDocument/2006/relationships/customXml" Target="../ink/ink71.xml"/><Relationship Id="rId163" Type="http://schemas.openxmlformats.org/officeDocument/2006/relationships/image" Target="../media/image129.png"/><Relationship Id="rId184" Type="http://schemas.openxmlformats.org/officeDocument/2006/relationships/customXml" Target="../ink/ink92.xml"/><Relationship Id="rId189" Type="http://schemas.openxmlformats.org/officeDocument/2006/relationships/image" Target="../media/image142.png"/><Relationship Id="rId3" Type="http://schemas.openxmlformats.org/officeDocument/2006/relationships/customXml" Target="../ink/ink1.xml"/><Relationship Id="rId25" Type="http://schemas.openxmlformats.org/officeDocument/2006/relationships/customXml" Target="../ink/ink12.xml"/><Relationship Id="rId46" Type="http://schemas.openxmlformats.org/officeDocument/2006/relationships/image" Target="../media/image67.png"/><Relationship Id="rId67" Type="http://schemas.openxmlformats.org/officeDocument/2006/relationships/image" Target="../media/image78.png"/><Relationship Id="rId116" Type="http://schemas.openxmlformats.org/officeDocument/2006/relationships/customXml" Target="../ink/ink58.xml"/><Relationship Id="rId137" Type="http://schemas.openxmlformats.org/officeDocument/2006/relationships/image" Target="../media/image116.png"/><Relationship Id="rId158" Type="http://schemas.openxmlformats.org/officeDocument/2006/relationships/customXml" Target="../ink/ink79.xml"/><Relationship Id="rId20" Type="http://schemas.openxmlformats.org/officeDocument/2006/relationships/image" Target="../media/image54.png"/><Relationship Id="rId41" Type="http://schemas.openxmlformats.org/officeDocument/2006/relationships/customXml" Target="../ink/ink20.xml"/><Relationship Id="rId62" Type="http://schemas.openxmlformats.org/officeDocument/2006/relationships/customXml" Target="../ink/ink31.xml"/><Relationship Id="rId83" Type="http://schemas.openxmlformats.org/officeDocument/2006/relationships/image" Target="../media/image87.png"/><Relationship Id="rId88" Type="http://schemas.openxmlformats.org/officeDocument/2006/relationships/customXml" Target="../ink/ink44.xml"/><Relationship Id="rId111" Type="http://schemas.openxmlformats.org/officeDocument/2006/relationships/image" Target="../media/image103.png"/><Relationship Id="rId132" Type="http://schemas.openxmlformats.org/officeDocument/2006/relationships/customXml" Target="../ink/ink66.xml"/><Relationship Id="rId153" Type="http://schemas.openxmlformats.org/officeDocument/2006/relationships/image" Target="../media/image124.png"/><Relationship Id="rId174" Type="http://schemas.openxmlformats.org/officeDocument/2006/relationships/customXml" Target="../ink/ink87.xml"/><Relationship Id="rId179" Type="http://schemas.openxmlformats.org/officeDocument/2006/relationships/image" Target="../media/image137.png"/><Relationship Id="rId15" Type="http://schemas.openxmlformats.org/officeDocument/2006/relationships/customXml" Target="../ink/ink7.xml"/><Relationship Id="rId36" Type="http://schemas.openxmlformats.org/officeDocument/2006/relationships/image" Target="../media/image62.png"/><Relationship Id="rId57" Type="http://schemas.openxmlformats.org/officeDocument/2006/relationships/customXml" Target="../ink/ink28.xml"/><Relationship Id="rId106" Type="http://schemas.openxmlformats.org/officeDocument/2006/relationships/customXml" Target="../ink/ink53.xml"/><Relationship Id="rId127" Type="http://schemas.openxmlformats.org/officeDocument/2006/relationships/image" Target="../media/image111.png"/><Relationship Id="rId10" Type="http://schemas.openxmlformats.org/officeDocument/2006/relationships/image" Target="../media/image49.png"/><Relationship Id="rId31" Type="http://schemas.openxmlformats.org/officeDocument/2006/relationships/customXml" Target="../ink/ink15.xml"/><Relationship Id="rId52" Type="http://schemas.openxmlformats.org/officeDocument/2006/relationships/image" Target="../media/image71.png"/><Relationship Id="rId73" Type="http://schemas.openxmlformats.org/officeDocument/2006/relationships/image" Target="../media/image82.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97.png"/><Relationship Id="rId101" Type="http://schemas.openxmlformats.org/officeDocument/2006/relationships/image" Target="../media/image98.png"/><Relationship Id="rId122" Type="http://schemas.openxmlformats.org/officeDocument/2006/relationships/customXml" Target="../ink/ink61.xml"/><Relationship Id="rId143" Type="http://schemas.openxmlformats.org/officeDocument/2006/relationships/image" Target="../media/image119.png"/><Relationship Id="rId148" Type="http://schemas.openxmlformats.org/officeDocument/2006/relationships/customXml" Target="../ink/ink74.xml"/><Relationship Id="rId164" Type="http://schemas.openxmlformats.org/officeDocument/2006/relationships/customXml" Target="../ink/ink82.xml"/><Relationship Id="rId169" Type="http://schemas.openxmlformats.org/officeDocument/2006/relationships/image" Target="../media/image132.png"/><Relationship Id="rId185" Type="http://schemas.openxmlformats.org/officeDocument/2006/relationships/image" Target="../media/image140.png"/><Relationship Id="rId4" Type="http://schemas.openxmlformats.org/officeDocument/2006/relationships/image" Target="../media/image46.png"/><Relationship Id="rId9" Type="http://schemas.openxmlformats.org/officeDocument/2006/relationships/customXml" Target="../ink/ink4.xml"/><Relationship Id="rId180" Type="http://schemas.openxmlformats.org/officeDocument/2006/relationships/customXml" Target="../ink/ink90.xml"/><Relationship Id="rId26" Type="http://schemas.openxmlformats.org/officeDocument/2006/relationships/image" Target="../media/image57.png"/><Relationship Id="rId47" Type="http://schemas.openxmlformats.org/officeDocument/2006/relationships/customXml" Target="../ink/ink23.xml"/><Relationship Id="rId68" Type="http://schemas.openxmlformats.org/officeDocument/2006/relationships/customXml" Target="../ink/ink34.xml"/><Relationship Id="rId89" Type="http://schemas.openxmlformats.org/officeDocument/2006/relationships/image" Target="../media/image92.png"/><Relationship Id="rId112" Type="http://schemas.openxmlformats.org/officeDocument/2006/relationships/customXml" Target="../ink/ink56.xml"/><Relationship Id="rId133" Type="http://schemas.openxmlformats.org/officeDocument/2006/relationships/image" Target="../media/image114.png"/><Relationship Id="rId154" Type="http://schemas.openxmlformats.org/officeDocument/2006/relationships/customXml" Target="../ink/ink77.xml"/><Relationship Id="rId175" Type="http://schemas.openxmlformats.org/officeDocument/2006/relationships/image" Target="../media/image135.png"/><Relationship Id="rId16" Type="http://schemas.openxmlformats.org/officeDocument/2006/relationships/image" Target="../media/image52.png"/><Relationship Id="rId37" Type="http://schemas.openxmlformats.org/officeDocument/2006/relationships/customXml" Target="../ink/ink18.xml"/><Relationship Id="rId58" Type="http://schemas.openxmlformats.org/officeDocument/2006/relationships/image" Target="../media/image74.png"/><Relationship Id="rId79" Type="http://schemas.openxmlformats.org/officeDocument/2006/relationships/image" Target="../media/image85.png"/><Relationship Id="rId102" Type="http://schemas.openxmlformats.org/officeDocument/2006/relationships/customXml" Target="../ink/ink51.xml"/><Relationship Id="rId123" Type="http://schemas.openxmlformats.org/officeDocument/2006/relationships/image" Target="../media/image109.png"/><Relationship Id="rId144" Type="http://schemas.openxmlformats.org/officeDocument/2006/relationships/customXml" Target="../ink/ink72.xml"/><Relationship Id="rId90" Type="http://schemas.openxmlformats.org/officeDocument/2006/relationships/customXml" Target="../ink/ink45.xml"/><Relationship Id="rId165" Type="http://schemas.openxmlformats.org/officeDocument/2006/relationships/image" Target="../media/image130.png"/><Relationship Id="rId186" Type="http://schemas.openxmlformats.org/officeDocument/2006/relationships/customXml" Target="../ink/ink93.xml"/><Relationship Id="rId27" Type="http://schemas.openxmlformats.org/officeDocument/2006/relationships/customXml" Target="../ink/ink13.xml"/><Relationship Id="rId48" Type="http://schemas.openxmlformats.org/officeDocument/2006/relationships/image" Target="../media/image68.png"/><Relationship Id="rId69" Type="http://schemas.openxmlformats.org/officeDocument/2006/relationships/image" Target="../media/image79.png"/><Relationship Id="rId113" Type="http://schemas.openxmlformats.org/officeDocument/2006/relationships/image" Target="../media/image104.png"/><Relationship Id="rId134" Type="http://schemas.openxmlformats.org/officeDocument/2006/relationships/customXml" Target="../ink/ink67.xml"/><Relationship Id="rId80" Type="http://schemas.openxmlformats.org/officeDocument/2006/relationships/customXml" Target="../ink/ink40.xml"/><Relationship Id="rId155" Type="http://schemas.openxmlformats.org/officeDocument/2006/relationships/image" Target="../media/image125.png"/><Relationship Id="rId176" Type="http://schemas.openxmlformats.org/officeDocument/2006/relationships/customXml" Target="../ink/ink88.xml"/><Relationship Id="rId17" Type="http://schemas.openxmlformats.org/officeDocument/2006/relationships/customXml" Target="../ink/ink8.xml"/><Relationship Id="rId38" Type="http://schemas.openxmlformats.org/officeDocument/2006/relationships/image" Target="../media/image63.png"/><Relationship Id="rId59" Type="http://schemas.openxmlformats.org/officeDocument/2006/relationships/customXml" Target="../ink/ink29.xml"/><Relationship Id="rId103" Type="http://schemas.openxmlformats.org/officeDocument/2006/relationships/image" Target="../media/image99.png"/><Relationship Id="rId124" Type="http://schemas.openxmlformats.org/officeDocument/2006/relationships/customXml" Target="../ink/ink62.xml"/><Relationship Id="rId70" Type="http://schemas.openxmlformats.org/officeDocument/2006/relationships/customXml" Target="../ink/ink35.xml"/><Relationship Id="rId91" Type="http://schemas.openxmlformats.org/officeDocument/2006/relationships/image" Target="../media/image93.png"/><Relationship Id="rId145" Type="http://schemas.openxmlformats.org/officeDocument/2006/relationships/image" Target="../media/image120.png"/><Relationship Id="rId166" Type="http://schemas.openxmlformats.org/officeDocument/2006/relationships/customXml" Target="../ink/ink83.xml"/><Relationship Id="rId187" Type="http://schemas.openxmlformats.org/officeDocument/2006/relationships/image" Target="../media/image141.png"/><Relationship Id="rId1" Type="http://schemas.openxmlformats.org/officeDocument/2006/relationships/slideLayout" Target="../slideLayouts/slideLayout2.xml"/><Relationship Id="rId28" Type="http://schemas.openxmlformats.org/officeDocument/2006/relationships/image" Target="../media/image58.png"/><Relationship Id="rId49" Type="http://schemas.openxmlformats.org/officeDocument/2006/relationships/customXml" Target="../ink/ink24.xml"/><Relationship Id="rId114" Type="http://schemas.openxmlformats.org/officeDocument/2006/relationships/customXml" Target="../ink/ink57.xml"/><Relationship Id="rId60" Type="http://schemas.openxmlformats.org/officeDocument/2006/relationships/image" Target="../media/image75.png"/><Relationship Id="rId81" Type="http://schemas.openxmlformats.org/officeDocument/2006/relationships/image" Target="../media/image86.png"/><Relationship Id="rId135" Type="http://schemas.openxmlformats.org/officeDocument/2006/relationships/image" Target="../media/image115.png"/><Relationship Id="rId156" Type="http://schemas.openxmlformats.org/officeDocument/2006/relationships/customXml" Target="../ink/ink78.xml"/><Relationship Id="rId177" Type="http://schemas.openxmlformats.org/officeDocument/2006/relationships/image" Target="../media/image136.png"/></Relationships>
</file>

<file path=ppt/slides/_rels/slide4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54.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241.png"/><Relationship Id="rId4" Type="http://schemas.openxmlformats.org/officeDocument/2006/relationships/image" Target="../media/image146.png"/></Relationships>
</file>

<file path=ppt/slides/_rels/slide56.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251.png"/><Relationship Id="rId4" Type="http://schemas.openxmlformats.org/officeDocument/2006/relationships/image" Target="../media/image146.png"/></Relationships>
</file>

<file path=ppt/slides/_rels/slide5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90.png"/></Relationships>
</file>

<file path=ppt/slides/_rels/slide5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90.png"/></Relationships>
</file>

<file path=ppt/slides/_rels/slide5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260.png"/><Relationship Id="rId4" Type="http://schemas.openxmlformats.org/officeDocument/2006/relationships/image" Target="../media/image240.png"/></Relationships>
</file>

<file path=ppt/slides/_rels/slide6.xml.rels><?xml version="1.0" encoding="UTF-8" standalone="yes"?>
<Relationships xmlns="http://schemas.openxmlformats.org/package/2006/relationships"><Relationship Id="rId3" Type="http://schemas.openxmlformats.org/officeDocument/2006/relationships/image" Target="../media/image310.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4.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twitter.com/andrewheiss/status/1571927445716238336"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www.tripod-statement.org/wp-content/uploads/2020/01/Tripod-Checlist-Prediction-Model-Development.pdf"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7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twitter.com/andrewheiss/status/1571927445716238336"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tinyurl.com/mrx32397"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10093" y="2209800"/>
            <a:ext cx="10696107" cy="1894362"/>
          </a:xfrm>
        </p:spPr>
        <p:txBody>
          <a:bodyPr>
            <a:normAutofit/>
          </a:bodyPr>
          <a:lstStyle/>
          <a:p>
            <a:r>
              <a:rPr lang="en-US" dirty="0"/>
              <a:t>Quant Methods for HSR I </a:t>
            </a:r>
          </a:p>
        </p:txBody>
      </p:sp>
      <p:sp>
        <p:nvSpPr>
          <p:cNvPr id="3" name="Subtitle 2"/>
          <p:cNvSpPr>
            <a:spLocks noGrp="1"/>
          </p:cNvSpPr>
          <p:nvPr>
            <p:ph type="subTitle" idx="1"/>
          </p:nvPr>
        </p:nvSpPr>
        <p:spPr>
          <a:xfrm>
            <a:off x="914400" y="4191000"/>
            <a:ext cx="10439400" cy="1981200"/>
          </a:xfrm>
        </p:spPr>
        <p:txBody>
          <a:bodyPr>
            <a:noAutofit/>
          </a:bodyPr>
          <a:lstStyle/>
          <a:p>
            <a:r>
              <a:rPr lang="en-US" sz="2400" dirty="0"/>
              <a:t>Lecture 3: Multivariate OLS Regression</a:t>
            </a:r>
          </a:p>
          <a:p>
            <a:r>
              <a:rPr lang="en-US" sz="2400" dirty="0"/>
              <a:t>September 27, 2024</a:t>
            </a:r>
          </a:p>
          <a:p>
            <a:endParaRPr lang="en-US" sz="2400" dirty="0"/>
          </a:p>
          <a:p>
            <a:r>
              <a:rPr lang="en-US" sz="2400" dirty="0"/>
              <a:t>HAD5744 </a:t>
            </a:r>
            <a:r>
              <a:rPr lang="en-US" sz="2400" dirty="0">
                <a:sym typeface="Symbol" panose="05050102010706020507" pitchFamily="18" charset="2"/>
              </a:rPr>
              <a:t> </a:t>
            </a:r>
            <a:r>
              <a:rPr lang="en-US" sz="2400"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Controlling for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US" sz="2200" b="0" dirty="0">
                  <a:solidFill>
                    <a:schemeClr val="tx1"/>
                  </a:solidFill>
                  <a:latin typeface="Open Sans"/>
                  <a:ea typeface="Open Sans" panose="020B0606030504020204" pitchFamily="34" charset="0"/>
                  <a:cs typeface="Open Sans" panose="020B0606030504020204" pitchFamily="34" charset="0"/>
                </a:endParaRPr>
              </a:p>
              <a:p>
                <a:pPr marL="274320" lvl="1" indent="0">
                  <a:buNone/>
                </a:pPr>
                <a:endParaRPr lang="en-CA" sz="2200" dirty="0">
                  <a:solidFill>
                    <a:schemeClr val="tx1"/>
                  </a:solidFill>
                  <a:latin typeface="Open Sans"/>
                  <a:ea typeface="Open Sans" panose="020B0606030504020204" pitchFamily="34" charset="0"/>
                  <a:cs typeface="Open Sans" panose="020B0606030504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B6BD1FF-E838-489D-99ED-DFB0A7D792E3}"/>
              </a:ext>
            </a:extLst>
          </p:cNvPr>
          <p:cNvPicPr>
            <a:picLocks noChangeAspect="1"/>
          </p:cNvPicPr>
          <p:nvPr/>
        </p:nvPicPr>
        <p:blipFill>
          <a:blip r:embed="rId3"/>
          <a:stretch>
            <a:fillRect/>
          </a:stretch>
        </p:blipFill>
        <p:spPr>
          <a:xfrm>
            <a:off x="1611351" y="1034208"/>
            <a:ext cx="8621486" cy="5486400"/>
          </a:xfrm>
          <a:prstGeom prst="rect">
            <a:avLst/>
          </a:prstGeom>
        </p:spPr>
      </p:pic>
      <p:sp>
        <p:nvSpPr>
          <p:cNvPr id="6" name="TextBox 5">
            <a:extLst>
              <a:ext uri="{FF2B5EF4-FFF2-40B4-BE49-F238E27FC236}">
                <a16:creationId xmlns:a16="http://schemas.microsoft.com/office/drawing/2014/main" id="{5B287DF6-98FE-45C1-9145-6BE448C33C6F}"/>
              </a:ext>
            </a:extLst>
          </p:cNvPr>
          <p:cNvSpPr txBox="1"/>
          <p:nvPr/>
        </p:nvSpPr>
        <p:spPr>
          <a:xfrm>
            <a:off x="2743200" y="1034208"/>
            <a:ext cx="6477000" cy="369332"/>
          </a:xfrm>
          <a:prstGeom prst="rect">
            <a:avLst/>
          </a:prstGeom>
          <a:solidFill>
            <a:schemeClr val="bg1"/>
          </a:solidFill>
        </p:spPr>
        <p:txBody>
          <a:bodyPr wrap="square" rtlCol="0">
            <a:spAutoFit/>
          </a:bodyPr>
          <a:lstStyle/>
          <a:p>
            <a:r>
              <a:rPr lang="en-US" b="1" dirty="0">
                <a:solidFill>
                  <a:schemeClr val="accent2">
                    <a:lumMod val="75000"/>
                  </a:schemeClr>
                </a:solidFill>
              </a:rPr>
              <a:t>Hospitalizations and Health Behavior (A1C check)</a:t>
            </a:r>
          </a:p>
        </p:txBody>
      </p:sp>
      <p:sp>
        <p:nvSpPr>
          <p:cNvPr id="7" name="TextBox 6">
            <a:extLst>
              <a:ext uri="{FF2B5EF4-FFF2-40B4-BE49-F238E27FC236}">
                <a16:creationId xmlns:a16="http://schemas.microsoft.com/office/drawing/2014/main" id="{E7FB0273-0E9F-4B97-B383-F3AC6B11D4A9}"/>
              </a:ext>
            </a:extLst>
          </p:cNvPr>
          <p:cNvSpPr txBox="1"/>
          <p:nvPr/>
        </p:nvSpPr>
        <p:spPr>
          <a:xfrm>
            <a:off x="3276600" y="6223252"/>
            <a:ext cx="6477000" cy="369332"/>
          </a:xfrm>
          <a:prstGeom prst="rect">
            <a:avLst/>
          </a:prstGeom>
          <a:solidFill>
            <a:schemeClr val="bg1"/>
          </a:solidFill>
        </p:spPr>
        <p:txBody>
          <a:bodyPr wrap="square" rtlCol="0">
            <a:spAutoFit/>
          </a:bodyPr>
          <a:lstStyle/>
          <a:p>
            <a:pPr algn="ctr"/>
            <a:r>
              <a:rPr lang="en-US" b="1" dirty="0">
                <a:solidFill>
                  <a:schemeClr val="accent2">
                    <a:lumMod val="75000"/>
                  </a:schemeClr>
                </a:solidFill>
              </a:rPr>
              <a:t>Rate of A1C checks per 1,000 diabetics</a:t>
            </a:r>
          </a:p>
        </p:txBody>
      </p:sp>
      <p:sp>
        <p:nvSpPr>
          <p:cNvPr id="8" name="TextBox 7">
            <a:extLst>
              <a:ext uri="{FF2B5EF4-FFF2-40B4-BE49-F238E27FC236}">
                <a16:creationId xmlns:a16="http://schemas.microsoft.com/office/drawing/2014/main" id="{C82A9446-5F5C-4A36-9DAD-1A079BA78D77}"/>
              </a:ext>
            </a:extLst>
          </p:cNvPr>
          <p:cNvSpPr txBox="1"/>
          <p:nvPr/>
        </p:nvSpPr>
        <p:spPr>
          <a:xfrm rot="16200000">
            <a:off x="-765438" y="3737237"/>
            <a:ext cx="4920409" cy="646331"/>
          </a:xfrm>
          <a:prstGeom prst="rect">
            <a:avLst/>
          </a:prstGeom>
          <a:solidFill>
            <a:schemeClr val="bg1"/>
          </a:solidFill>
        </p:spPr>
        <p:txBody>
          <a:bodyPr wrap="square" rtlCol="0">
            <a:spAutoFit/>
          </a:bodyPr>
          <a:lstStyle/>
          <a:p>
            <a:r>
              <a:rPr lang="en-US" b="1" dirty="0">
                <a:solidFill>
                  <a:schemeClr val="accent2">
                    <a:lumMod val="75000"/>
                  </a:schemeClr>
                </a:solidFill>
              </a:rPr>
              <a:t>Total Annual Diabetes Hospitalizations,</a:t>
            </a:r>
          </a:p>
          <a:p>
            <a:pPr algn="ctr"/>
            <a:r>
              <a:rPr lang="en-US" b="1" dirty="0">
                <a:solidFill>
                  <a:schemeClr val="accent2">
                    <a:lumMod val="75000"/>
                  </a:schemeClr>
                </a:solidFill>
              </a:rPr>
              <a:t> Regional Level</a:t>
            </a:r>
          </a:p>
        </p:txBody>
      </p:sp>
      <p:sp>
        <p:nvSpPr>
          <p:cNvPr id="4" name="TextBox 3">
            <a:extLst>
              <a:ext uri="{FF2B5EF4-FFF2-40B4-BE49-F238E27FC236}">
                <a16:creationId xmlns:a16="http://schemas.microsoft.com/office/drawing/2014/main" id="{D4510BB3-5018-48FA-AE48-C197733F731D}"/>
              </a:ext>
            </a:extLst>
          </p:cNvPr>
          <p:cNvSpPr txBox="1"/>
          <p:nvPr/>
        </p:nvSpPr>
        <p:spPr>
          <a:xfrm>
            <a:off x="6705600" y="2057400"/>
            <a:ext cx="4311542" cy="646331"/>
          </a:xfrm>
          <a:prstGeom prst="rect">
            <a:avLst/>
          </a:prstGeom>
          <a:solidFill>
            <a:schemeClr val="accent5">
              <a:lumMod val="40000"/>
              <a:lumOff val="60000"/>
            </a:schemeClr>
          </a:solidFill>
          <a:ln>
            <a:solidFill>
              <a:schemeClr val="accent5">
                <a:lumMod val="75000"/>
              </a:schemeClr>
            </a:solidFill>
          </a:ln>
        </p:spPr>
        <p:txBody>
          <a:bodyPr wrap="square" rtlCol="0">
            <a:spAutoFit/>
          </a:bodyPr>
          <a:lstStyle/>
          <a:p>
            <a:r>
              <a:rPr lang="en-US" b="1" dirty="0">
                <a:solidFill>
                  <a:schemeClr val="accent2">
                    <a:lumMod val="75000"/>
                  </a:schemeClr>
                </a:solidFill>
              </a:rPr>
              <a:t>But what about education? What drives health behaviors? </a:t>
            </a:r>
          </a:p>
        </p:txBody>
      </p:sp>
    </p:spTree>
    <p:extLst>
      <p:ext uri="{BB962C8B-B14F-4D97-AF65-F5344CB8AC3E}">
        <p14:creationId xmlns:p14="http://schemas.microsoft.com/office/powerpoint/2010/main" val="3525836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337392"/>
            <a:ext cx="9764321" cy="624840"/>
          </a:xfrm>
        </p:spPr>
        <p:txBody>
          <a:bodyPr>
            <a:normAutofit fontScale="90000"/>
          </a:bodyPr>
          <a:lstStyle/>
          <a:p>
            <a:r>
              <a:rPr lang="en-US" dirty="0">
                <a:cs typeface="Times New Roman" panose="02020603050405020304" pitchFamily="18" charset="0"/>
              </a:rPr>
              <a:t>Controlling for Variables: A1Cs and Education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US" sz="2200" b="0" dirty="0">
                  <a:solidFill>
                    <a:schemeClr val="tx1"/>
                  </a:solidFill>
                  <a:latin typeface="Open Sans"/>
                  <a:ea typeface="Open Sans" panose="020B0606030504020204" pitchFamily="34" charset="0"/>
                  <a:cs typeface="Open Sans" panose="020B0606030504020204" pitchFamily="34" charset="0"/>
                </a:endParaRPr>
              </a:p>
              <a:p>
                <a:pPr marL="274320" lvl="1" indent="0">
                  <a:buNone/>
                </a:pPr>
                <a:endParaRPr lang="en-CA" sz="2200" dirty="0">
                  <a:solidFill>
                    <a:schemeClr val="tx1"/>
                  </a:solidFill>
                  <a:latin typeface="Open Sans"/>
                  <a:ea typeface="Open Sans" panose="020B0606030504020204" pitchFamily="34" charset="0"/>
                  <a:cs typeface="Open Sans" panose="020B0606030504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5B287DF6-98FE-45C1-9145-6BE448C33C6F}"/>
              </a:ext>
            </a:extLst>
          </p:cNvPr>
          <p:cNvSpPr txBox="1"/>
          <p:nvPr/>
        </p:nvSpPr>
        <p:spPr>
          <a:xfrm>
            <a:off x="2743200" y="1034208"/>
            <a:ext cx="6477000" cy="369332"/>
          </a:xfrm>
          <a:prstGeom prst="rect">
            <a:avLst/>
          </a:prstGeom>
          <a:solidFill>
            <a:schemeClr val="bg1"/>
          </a:solidFill>
        </p:spPr>
        <p:txBody>
          <a:bodyPr wrap="square" rtlCol="0">
            <a:spAutoFit/>
          </a:bodyPr>
          <a:lstStyle/>
          <a:p>
            <a:r>
              <a:rPr lang="en-US" b="1" dirty="0">
                <a:solidFill>
                  <a:schemeClr val="accent2">
                    <a:lumMod val="75000"/>
                  </a:schemeClr>
                </a:solidFill>
              </a:rPr>
              <a:t>Health Behavior (A1C check) and Education</a:t>
            </a:r>
          </a:p>
        </p:txBody>
      </p:sp>
      <p:sp>
        <p:nvSpPr>
          <p:cNvPr id="7" name="TextBox 6">
            <a:extLst>
              <a:ext uri="{FF2B5EF4-FFF2-40B4-BE49-F238E27FC236}">
                <a16:creationId xmlns:a16="http://schemas.microsoft.com/office/drawing/2014/main" id="{E7FB0273-0E9F-4B97-B383-F3AC6B11D4A9}"/>
              </a:ext>
            </a:extLst>
          </p:cNvPr>
          <p:cNvSpPr txBox="1"/>
          <p:nvPr/>
        </p:nvSpPr>
        <p:spPr>
          <a:xfrm>
            <a:off x="3276600" y="6400800"/>
            <a:ext cx="6477000" cy="369332"/>
          </a:xfrm>
          <a:prstGeom prst="rect">
            <a:avLst/>
          </a:prstGeom>
          <a:solidFill>
            <a:schemeClr val="bg1"/>
          </a:solidFill>
        </p:spPr>
        <p:txBody>
          <a:bodyPr wrap="square" rtlCol="0">
            <a:spAutoFit/>
          </a:bodyPr>
          <a:lstStyle/>
          <a:p>
            <a:pPr algn="ctr"/>
            <a:r>
              <a:rPr lang="en-US" b="1" dirty="0">
                <a:solidFill>
                  <a:schemeClr val="accent2">
                    <a:lumMod val="75000"/>
                  </a:schemeClr>
                </a:solidFill>
              </a:rPr>
              <a:t>Average Education in Region</a:t>
            </a:r>
          </a:p>
        </p:txBody>
      </p:sp>
      <p:sp>
        <p:nvSpPr>
          <p:cNvPr id="8" name="TextBox 7">
            <a:extLst>
              <a:ext uri="{FF2B5EF4-FFF2-40B4-BE49-F238E27FC236}">
                <a16:creationId xmlns:a16="http://schemas.microsoft.com/office/drawing/2014/main" id="{C82A9446-5F5C-4A36-9DAD-1A079BA78D77}"/>
              </a:ext>
            </a:extLst>
          </p:cNvPr>
          <p:cNvSpPr txBox="1"/>
          <p:nvPr/>
        </p:nvSpPr>
        <p:spPr>
          <a:xfrm rot="16200000">
            <a:off x="-827738" y="3875736"/>
            <a:ext cx="4920409" cy="369332"/>
          </a:xfrm>
          <a:prstGeom prst="rect">
            <a:avLst/>
          </a:prstGeom>
          <a:solidFill>
            <a:schemeClr val="bg1"/>
          </a:solidFill>
        </p:spPr>
        <p:txBody>
          <a:bodyPr wrap="square" rtlCol="0">
            <a:spAutoFit/>
          </a:bodyPr>
          <a:lstStyle/>
          <a:p>
            <a:pPr algn="ctr"/>
            <a:r>
              <a:rPr lang="en-US" b="1" dirty="0">
                <a:solidFill>
                  <a:schemeClr val="accent2">
                    <a:lumMod val="75000"/>
                  </a:schemeClr>
                </a:solidFill>
              </a:rPr>
              <a:t>Rate of A1C Checks per 1,000 Diabetics</a:t>
            </a:r>
          </a:p>
        </p:txBody>
      </p:sp>
      <p:pic>
        <p:nvPicPr>
          <p:cNvPr id="10" name="Picture 9">
            <a:extLst>
              <a:ext uri="{FF2B5EF4-FFF2-40B4-BE49-F238E27FC236}">
                <a16:creationId xmlns:a16="http://schemas.microsoft.com/office/drawing/2014/main" id="{44ABDB4F-CCF6-4029-BCB8-EDDB737F6B08}"/>
              </a:ext>
            </a:extLst>
          </p:cNvPr>
          <p:cNvPicPr>
            <a:picLocks noChangeAspect="1"/>
          </p:cNvPicPr>
          <p:nvPr/>
        </p:nvPicPr>
        <p:blipFill>
          <a:blip r:embed="rId4"/>
          <a:stretch>
            <a:fillRect/>
          </a:stretch>
        </p:blipFill>
        <p:spPr>
          <a:xfrm flipH="1">
            <a:off x="2193982" y="1475516"/>
            <a:ext cx="7967628" cy="4572000"/>
          </a:xfrm>
          <a:prstGeom prst="rect">
            <a:avLst/>
          </a:prstGeom>
        </p:spPr>
      </p:pic>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p:pic>
        <p:nvPicPr>
          <p:cNvPr id="13" name="Picture 12">
            <a:extLst>
              <a:ext uri="{FF2B5EF4-FFF2-40B4-BE49-F238E27FC236}">
                <a16:creationId xmlns:a16="http://schemas.microsoft.com/office/drawing/2014/main" id="{EB845436-30D8-44CD-9D74-CEFE19F4CAA6}"/>
              </a:ext>
            </a:extLst>
          </p:cNvPr>
          <p:cNvPicPr>
            <a:picLocks noChangeAspect="1"/>
          </p:cNvPicPr>
          <p:nvPr/>
        </p:nvPicPr>
        <p:blipFill>
          <a:blip r:embed="rId5"/>
          <a:stretch>
            <a:fillRect/>
          </a:stretch>
        </p:blipFill>
        <p:spPr>
          <a:xfrm>
            <a:off x="2409497" y="6016174"/>
            <a:ext cx="7964424" cy="384029"/>
          </a:xfrm>
          <a:prstGeom prst="rect">
            <a:avLst/>
          </a:prstGeom>
        </p:spPr>
      </p:pic>
      <p:pic>
        <p:nvPicPr>
          <p:cNvPr id="15" name="Picture 14">
            <a:extLst>
              <a:ext uri="{FF2B5EF4-FFF2-40B4-BE49-F238E27FC236}">
                <a16:creationId xmlns:a16="http://schemas.microsoft.com/office/drawing/2014/main" id="{ABC3D2ED-38BB-4DED-BA9E-8975EF025D9B}"/>
              </a:ext>
            </a:extLst>
          </p:cNvPr>
          <p:cNvPicPr>
            <a:picLocks noChangeAspect="1"/>
          </p:cNvPicPr>
          <p:nvPr/>
        </p:nvPicPr>
        <p:blipFill>
          <a:blip r:embed="rId6"/>
          <a:stretch>
            <a:fillRect/>
          </a:stretch>
        </p:blipFill>
        <p:spPr>
          <a:xfrm>
            <a:off x="1807753" y="1778739"/>
            <a:ext cx="555735" cy="4297680"/>
          </a:xfrm>
          <a:prstGeom prst="rect">
            <a:avLst/>
          </a:prstGeom>
        </p:spPr>
      </p:pic>
    </p:spTree>
    <p:extLst>
      <p:ext uri="{BB962C8B-B14F-4D97-AF65-F5344CB8AC3E}">
        <p14:creationId xmlns:p14="http://schemas.microsoft.com/office/powerpoint/2010/main" val="3380393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015390" cy="624840"/>
          </a:xfrm>
        </p:spPr>
        <p:txBody>
          <a:bodyPr>
            <a:normAutofit fontScale="90000"/>
          </a:bodyPr>
          <a:lstStyle/>
          <a:p>
            <a:r>
              <a:rPr lang="en-US" dirty="0">
                <a:cs typeface="Times New Roman" panose="02020603050405020304" pitchFamily="18" charset="0"/>
              </a:rPr>
              <a:t>Controlling for Variables: A1Cs and Education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US" sz="2200" b="0" dirty="0">
                  <a:solidFill>
                    <a:schemeClr val="tx1"/>
                  </a:solidFill>
                  <a:latin typeface="Open Sans"/>
                  <a:ea typeface="Open Sans" panose="020B0606030504020204" pitchFamily="34" charset="0"/>
                  <a:cs typeface="Open Sans" panose="020B0606030504020204" pitchFamily="34" charset="0"/>
                </a:endParaRPr>
              </a:p>
              <a:p>
                <a:pPr marL="274320" lvl="1" indent="0">
                  <a:buNone/>
                </a:pPr>
                <a:endParaRPr lang="en-CA" sz="2200" dirty="0">
                  <a:solidFill>
                    <a:schemeClr val="tx1"/>
                  </a:solidFill>
                  <a:latin typeface="Open Sans"/>
                  <a:ea typeface="Open Sans" panose="020B0606030504020204" pitchFamily="34" charset="0"/>
                  <a:cs typeface="Open Sans" panose="020B0606030504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5B287DF6-98FE-45C1-9145-6BE448C33C6F}"/>
              </a:ext>
            </a:extLst>
          </p:cNvPr>
          <p:cNvSpPr txBox="1"/>
          <p:nvPr/>
        </p:nvSpPr>
        <p:spPr>
          <a:xfrm>
            <a:off x="2743200" y="1034208"/>
            <a:ext cx="6477000" cy="369332"/>
          </a:xfrm>
          <a:prstGeom prst="rect">
            <a:avLst/>
          </a:prstGeom>
          <a:solidFill>
            <a:schemeClr val="bg1"/>
          </a:solidFill>
        </p:spPr>
        <p:txBody>
          <a:bodyPr wrap="square" rtlCol="0">
            <a:spAutoFit/>
          </a:bodyPr>
          <a:lstStyle/>
          <a:p>
            <a:r>
              <a:rPr lang="en-US" b="1" dirty="0">
                <a:solidFill>
                  <a:schemeClr val="accent2">
                    <a:lumMod val="75000"/>
                  </a:schemeClr>
                </a:solidFill>
              </a:rPr>
              <a:t>Health Behavior (A1C check) and Education</a:t>
            </a:r>
          </a:p>
        </p:txBody>
      </p:sp>
      <p:sp>
        <p:nvSpPr>
          <p:cNvPr id="7" name="TextBox 6">
            <a:extLst>
              <a:ext uri="{FF2B5EF4-FFF2-40B4-BE49-F238E27FC236}">
                <a16:creationId xmlns:a16="http://schemas.microsoft.com/office/drawing/2014/main" id="{E7FB0273-0E9F-4B97-B383-F3AC6B11D4A9}"/>
              </a:ext>
            </a:extLst>
          </p:cNvPr>
          <p:cNvSpPr txBox="1"/>
          <p:nvPr/>
        </p:nvSpPr>
        <p:spPr>
          <a:xfrm>
            <a:off x="3276600" y="6400800"/>
            <a:ext cx="6477000" cy="369332"/>
          </a:xfrm>
          <a:prstGeom prst="rect">
            <a:avLst/>
          </a:prstGeom>
          <a:solidFill>
            <a:schemeClr val="bg1"/>
          </a:solidFill>
        </p:spPr>
        <p:txBody>
          <a:bodyPr wrap="square" rtlCol="0">
            <a:spAutoFit/>
          </a:bodyPr>
          <a:lstStyle/>
          <a:p>
            <a:pPr algn="ctr"/>
            <a:r>
              <a:rPr lang="en-US" b="1" dirty="0">
                <a:solidFill>
                  <a:schemeClr val="accent2">
                    <a:lumMod val="75000"/>
                  </a:schemeClr>
                </a:solidFill>
              </a:rPr>
              <a:t>Average Education in Region</a:t>
            </a:r>
          </a:p>
        </p:txBody>
      </p:sp>
      <p:sp>
        <p:nvSpPr>
          <p:cNvPr id="8" name="TextBox 7">
            <a:extLst>
              <a:ext uri="{FF2B5EF4-FFF2-40B4-BE49-F238E27FC236}">
                <a16:creationId xmlns:a16="http://schemas.microsoft.com/office/drawing/2014/main" id="{C82A9446-5F5C-4A36-9DAD-1A079BA78D77}"/>
              </a:ext>
            </a:extLst>
          </p:cNvPr>
          <p:cNvSpPr txBox="1"/>
          <p:nvPr/>
        </p:nvSpPr>
        <p:spPr>
          <a:xfrm rot="16200000">
            <a:off x="-827738" y="3875736"/>
            <a:ext cx="4920409" cy="369332"/>
          </a:xfrm>
          <a:prstGeom prst="rect">
            <a:avLst/>
          </a:prstGeom>
          <a:solidFill>
            <a:schemeClr val="bg1"/>
          </a:solidFill>
        </p:spPr>
        <p:txBody>
          <a:bodyPr wrap="square" rtlCol="0">
            <a:spAutoFit/>
          </a:bodyPr>
          <a:lstStyle/>
          <a:p>
            <a:pPr algn="ctr"/>
            <a:r>
              <a:rPr lang="en-US" b="1" dirty="0">
                <a:solidFill>
                  <a:schemeClr val="accent2">
                    <a:lumMod val="75000"/>
                  </a:schemeClr>
                </a:solidFill>
              </a:rPr>
              <a:t>Rate of A1C Checks per 1,000 Diabetics</a:t>
            </a:r>
          </a:p>
        </p:txBody>
      </p:sp>
      <p:pic>
        <p:nvPicPr>
          <p:cNvPr id="10" name="Picture 9">
            <a:extLst>
              <a:ext uri="{FF2B5EF4-FFF2-40B4-BE49-F238E27FC236}">
                <a16:creationId xmlns:a16="http://schemas.microsoft.com/office/drawing/2014/main" id="{44ABDB4F-CCF6-4029-BCB8-EDDB737F6B08}"/>
              </a:ext>
            </a:extLst>
          </p:cNvPr>
          <p:cNvPicPr>
            <a:picLocks noChangeAspect="1"/>
          </p:cNvPicPr>
          <p:nvPr/>
        </p:nvPicPr>
        <p:blipFill>
          <a:blip r:embed="rId4"/>
          <a:stretch>
            <a:fillRect/>
          </a:stretch>
        </p:blipFill>
        <p:spPr>
          <a:xfrm flipH="1">
            <a:off x="2193982" y="1475516"/>
            <a:ext cx="7967628" cy="4572000"/>
          </a:xfrm>
          <a:prstGeom prst="rect">
            <a:avLst/>
          </a:prstGeom>
        </p:spPr>
      </p:pic>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p:pic>
        <p:nvPicPr>
          <p:cNvPr id="13" name="Picture 12">
            <a:extLst>
              <a:ext uri="{FF2B5EF4-FFF2-40B4-BE49-F238E27FC236}">
                <a16:creationId xmlns:a16="http://schemas.microsoft.com/office/drawing/2014/main" id="{EB845436-30D8-44CD-9D74-CEFE19F4CAA6}"/>
              </a:ext>
            </a:extLst>
          </p:cNvPr>
          <p:cNvPicPr>
            <a:picLocks noChangeAspect="1"/>
          </p:cNvPicPr>
          <p:nvPr/>
        </p:nvPicPr>
        <p:blipFill>
          <a:blip r:embed="rId5"/>
          <a:stretch>
            <a:fillRect/>
          </a:stretch>
        </p:blipFill>
        <p:spPr>
          <a:xfrm>
            <a:off x="2409497" y="6016174"/>
            <a:ext cx="7964424" cy="384029"/>
          </a:xfrm>
          <a:prstGeom prst="rect">
            <a:avLst/>
          </a:prstGeom>
        </p:spPr>
      </p:pic>
      <p:pic>
        <p:nvPicPr>
          <p:cNvPr id="15" name="Picture 14">
            <a:extLst>
              <a:ext uri="{FF2B5EF4-FFF2-40B4-BE49-F238E27FC236}">
                <a16:creationId xmlns:a16="http://schemas.microsoft.com/office/drawing/2014/main" id="{ABC3D2ED-38BB-4DED-BA9E-8975EF025D9B}"/>
              </a:ext>
            </a:extLst>
          </p:cNvPr>
          <p:cNvPicPr>
            <a:picLocks noChangeAspect="1"/>
          </p:cNvPicPr>
          <p:nvPr/>
        </p:nvPicPr>
        <p:blipFill>
          <a:blip r:embed="rId6"/>
          <a:stretch>
            <a:fillRect/>
          </a:stretch>
        </p:blipFill>
        <p:spPr>
          <a:xfrm>
            <a:off x="1807753" y="1778739"/>
            <a:ext cx="555735" cy="4297680"/>
          </a:xfrm>
          <a:prstGeom prst="rect">
            <a:avLst/>
          </a:prstGeom>
        </p:spPr>
      </p:pic>
      <p:sp>
        <p:nvSpPr>
          <p:cNvPr id="12" name="TextBox 11">
            <a:extLst>
              <a:ext uri="{FF2B5EF4-FFF2-40B4-BE49-F238E27FC236}">
                <a16:creationId xmlns:a16="http://schemas.microsoft.com/office/drawing/2014/main" id="{AE46107C-46C9-4203-B688-EC700899D734}"/>
              </a:ext>
            </a:extLst>
          </p:cNvPr>
          <p:cNvSpPr txBox="1"/>
          <p:nvPr/>
        </p:nvSpPr>
        <p:spPr>
          <a:xfrm>
            <a:off x="8120251" y="3761516"/>
            <a:ext cx="3016142" cy="1200329"/>
          </a:xfrm>
          <a:prstGeom prst="rect">
            <a:avLst/>
          </a:prstGeom>
          <a:solidFill>
            <a:schemeClr val="accent5">
              <a:lumMod val="40000"/>
              <a:lumOff val="60000"/>
            </a:schemeClr>
          </a:solidFill>
          <a:ln>
            <a:solidFill>
              <a:schemeClr val="accent5">
                <a:lumMod val="75000"/>
              </a:schemeClr>
            </a:solidFill>
          </a:ln>
        </p:spPr>
        <p:txBody>
          <a:bodyPr wrap="square" rtlCol="0">
            <a:spAutoFit/>
          </a:bodyPr>
          <a:lstStyle/>
          <a:p>
            <a:r>
              <a:rPr lang="en-US" b="1" dirty="0">
                <a:solidFill>
                  <a:schemeClr val="accent2">
                    <a:lumMod val="75000"/>
                  </a:schemeClr>
                </a:solidFill>
              </a:rPr>
              <a:t>Controlling for education removes this linear trend, leaving only the residuals</a:t>
            </a:r>
          </a:p>
        </p:txBody>
      </p:sp>
    </p:spTree>
    <p:extLst>
      <p:ext uri="{BB962C8B-B14F-4D97-AF65-F5344CB8AC3E}">
        <p14:creationId xmlns:p14="http://schemas.microsoft.com/office/powerpoint/2010/main" val="673024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err="1">
                <a:cs typeface="Times New Roman" panose="02020603050405020304" pitchFamily="18" charset="0"/>
              </a:rPr>
              <a:t>Partialling</a:t>
            </a:r>
            <a:r>
              <a:rPr lang="en-US" dirty="0">
                <a:cs typeface="Times New Roman" panose="02020603050405020304" pitchFamily="18" charset="0"/>
              </a:rPr>
              <a:t> out Education</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p:pic>
        <p:nvPicPr>
          <p:cNvPr id="1026" name="Picture 2" descr="fwl">
            <a:extLst>
              <a:ext uri="{FF2B5EF4-FFF2-40B4-BE49-F238E27FC236}">
                <a16:creationId xmlns:a16="http://schemas.microsoft.com/office/drawing/2014/main" id="{449F3BA6-2B62-48F7-A615-30F8E4973A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005305"/>
            <a:ext cx="91440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5969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FWL: Residual </a:t>
                </a:r>
                <a14:m>
                  <m:oMath xmlns:m="http://schemas.openxmlformats.org/officeDocument/2006/math">
                    <m:r>
                      <a:rPr lang="en-US" b="0" i="1" smtClean="0">
                        <a:latin typeface="Cambria Math" panose="02040503050406030204" pitchFamily="18" charset="0"/>
                        <a:cs typeface="Times New Roman" panose="02020603050405020304" pitchFamily="18" charset="0"/>
                      </a:rPr>
                      <m:t>𝑌𝑠</m:t>
                    </m:r>
                  </m:oMath>
                </a14:m>
                <a:r>
                  <a:rPr lang="en-US" dirty="0">
                    <a:cs typeface="Times New Roman" panose="02020603050405020304" pitchFamily="18" charset="0"/>
                  </a:rPr>
                  <a:t> on Residual </a:t>
                </a:r>
                <a14:m>
                  <m:oMath xmlns:m="http://schemas.openxmlformats.org/officeDocument/2006/math">
                    <m:r>
                      <a:rPr lang="en-US" b="0" i="1" smtClean="0">
                        <a:latin typeface="Cambria Math" panose="02040503050406030204" pitchFamily="18" charset="0"/>
                        <a:cs typeface="Times New Roman" panose="02020603050405020304" pitchFamily="18" charset="0"/>
                      </a:rPr>
                      <m:t>𝐷𝑠</m:t>
                    </m:r>
                  </m:oMath>
                </a14:m>
                <a:endParaRPr lang="en-US" dirty="0">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09600" y="337392"/>
                <a:ext cx="7269480" cy="624840"/>
              </a:xfrm>
              <a:blipFill>
                <a:blip r:embed="rId3"/>
                <a:stretch>
                  <a:fillRect l="-2934" t="-29126" b="-4174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B2FA67-7FB9-4522-8856-77EC1EBC7712}"/>
                  </a:ext>
                </a:extLst>
              </p:cNvPr>
              <p:cNvSpPr txBox="1"/>
              <p:nvPr/>
            </p:nvSpPr>
            <p:spPr>
              <a:xfrm>
                <a:off x="762000" y="962232"/>
                <a:ext cx="9677400" cy="1754326"/>
              </a:xfrm>
              <a:prstGeom prst="rect">
                <a:avLst/>
              </a:prstGeom>
              <a:noFill/>
            </p:spPr>
            <p:txBody>
              <a:bodyPr wrap="square" rtlCol="0">
                <a:spAutoFit/>
              </a:bodyPr>
              <a:lstStyle/>
              <a:p>
                <a:r>
                  <a:rPr lang="en-US" dirty="0"/>
                  <a:t>Hence, FWL eliminates </a:t>
                </a:r>
                <a14:m>
                  <m:oMath xmlns:m="http://schemas.openxmlformats.org/officeDocument/2006/math">
                    <m:r>
                      <a:rPr lang="en-US" b="0" i="1" smtClean="0">
                        <a:latin typeface="Cambria Math" panose="02040503050406030204" pitchFamily="18" charset="0"/>
                      </a:rPr>
                      <m:t>𝔼</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𝐷</m:t>
                        </m:r>
                      </m:e>
                      <m:e>
                        <m:r>
                          <a:rPr lang="en-US" b="0" i="1" smtClean="0">
                            <a:latin typeface="Cambria Math" panose="02040503050406030204" pitchFamily="18" charset="0"/>
                          </a:rPr>
                          <m:t>𝑋</m:t>
                        </m:r>
                      </m:e>
                    </m:d>
                  </m:oMath>
                </a14:m>
                <a:r>
                  <a:rPr lang="en-US" dirty="0"/>
                  <a:t> and </a:t>
                </a:r>
                <a14:m>
                  <m:oMath xmlns:m="http://schemas.openxmlformats.org/officeDocument/2006/math">
                    <m:r>
                      <a:rPr lang="en-US" b="0" i="1" smtClean="0">
                        <a:latin typeface="Cambria Math" panose="02040503050406030204" pitchFamily="18" charset="0"/>
                      </a:rPr>
                      <m:t>𝔼</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𝑋</m:t>
                    </m:r>
                  </m:oMath>
                </a14:m>
                <a:r>
                  <a:rPr lang="en-US" dirty="0"/>
                  <a:t>] in order to isolate </a:t>
                </a:r>
                <a14:m>
                  <m:oMath xmlns:m="http://schemas.openxmlformats.org/officeDocument/2006/math">
                    <m:r>
                      <a:rPr lang="en-US" b="0" i="1" smtClean="0">
                        <a:latin typeface="Cambria Math" panose="02040503050406030204" pitchFamily="18" charset="0"/>
                      </a:rPr>
                      <m:t>𝔼</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oMath>
                </a14:m>
                <a:r>
                  <a:rPr lang="en-US" dirty="0"/>
                  <a:t> when </a:t>
                </a:r>
                <a14:m>
                  <m:oMath xmlns:m="http://schemas.openxmlformats.org/officeDocument/2006/math">
                    <m:r>
                      <a:rPr lang="en-US" b="0" i="1" smtClean="0">
                        <a:latin typeface="Cambria Math" panose="02040503050406030204" pitchFamily="18" charset="0"/>
                      </a:rPr>
                      <m:t>𝑋</m:t>
                    </m:r>
                  </m:oMath>
                </a14:m>
                <a:r>
                  <a:rPr lang="en-US" dirty="0"/>
                  <a:t> is known:</a:t>
                </a:r>
              </a:p>
              <a:p>
                <a:pPr marL="342900" indent="-342900">
                  <a:buFont typeface="+mj-lt"/>
                  <a:buAutoNum type="arabicPeriod"/>
                </a:pPr>
                <a:r>
                  <a:rPr lang="en-US" dirty="0"/>
                  <a:t>Obtain </a:t>
                </a:r>
                <a14:m>
                  <m:oMath xmlns:m="http://schemas.openxmlformats.org/officeDocument/2006/math">
                    <m:r>
                      <a:rPr lang="en-US" b="0" i="1" smtClean="0">
                        <a:latin typeface="Cambria Math" panose="02040503050406030204" pitchFamily="18" charset="0"/>
                      </a:rPr>
                      <m:t>𝔼</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e>
                        <m:r>
                          <a:rPr lang="en-US" b="0" i="1" smtClean="0">
                            <a:latin typeface="Cambria Math" panose="02040503050406030204" pitchFamily="18" charset="0"/>
                          </a:rPr>
                          <m:t>𝑋</m:t>
                        </m:r>
                      </m:e>
                    </m:d>
                  </m:oMath>
                </a14:m>
                <a:endParaRPr lang="en-US" b="0" dirty="0"/>
              </a:p>
              <a:p>
                <a:pPr marL="342900" indent="-342900">
                  <a:buFont typeface="+mj-lt"/>
                  <a:buAutoNum type="arabicPeriod"/>
                </a:pPr>
                <a:r>
                  <a:rPr lang="en-US" dirty="0"/>
                  <a:t>Subtract (1) out from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 </m:t>
                    </m:r>
                  </m:oMath>
                </a14:m>
                <a:r>
                  <a:rPr lang="en-US" dirty="0"/>
                  <a:t>in order to get residuals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𝑅</m:t>
                        </m:r>
                      </m:sup>
                    </m:sSup>
                  </m:oMath>
                </a14:m>
                <a:endParaRPr lang="en-US" dirty="0"/>
              </a:p>
              <a:p>
                <a:pPr marL="342900" indent="-342900">
                  <a:buFont typeface="+mj-lt"/>
                  <a:buAutoNum type="arabicPeriod"/>
                </a:pPr>
                <a:r>
                  <a:rPr lang="en-US" dirty="0"/>
                  <a:t>Obtain </a:t>
                </a:r>
                <a14:m>
                  <m:oMath xmlns:m="http://schemas.openxmlformats.org/officeDocument/2006/math">
                    <m:r>
                      <a:rPr lang="en-US" b="0" i="1" smtClean="0">
                        <a:latin typeface="Cambria Math" panose="02040503050406030204" pitchFamily="18" charset="0"/>
                      </a:rPr>
                      <m:t>𝔼</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oMath>
                </a14:m>
                <a:endParaRPr lang="en-US" dirty="0"/>
              </a:p>
              <a:p>
                <a:pPr marL="342900" indent="-342900">
                  <a:buFont typeface="+mj-lt"/>
                  <a:buAutoNum type="arabicPeriod"/>
                </a:pPr>
                <a:r>
                  <a:rPr lang="en-US" dirty="0"/>
                  <a:t>Subtract (3) out from </a:t>
                </a:r>
                <a14:m>
                  <m:oMath xmlns:m="http://schemas.openxmlformats.org/officeDocument/2006/math">
                    <m:r>
                      <a:rPr lang="en-US" b="0" i="1" smtClean="0">
                        <a:latin typeface="Cambria Math" panose="02040503050406030204" pitchFamily="18" charset="0"/>
                      </a:rPr>
                      <m:t>𝐷</m:t>
                    </m:r>
                  </m:oMath>
                </a14:m>
                <a:r>
                  <a:rPr lang="en-US" dirty="0"/>
                  <a:t> in order to get residuals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𝐷</m:t>
                        </m:r>
                      </m:e>
                      <m:sup>
                        <m:r>
                          <a:rPr lang="en-US" b="0" i="1" smtClean="0">
                            <a:latin typeface="Cambria Math" panose="02040503050406030204" pitchFamily="18" charset="0"/>
                          </a:rPr>
                          <m:t>𝑅</m:t>
                        </m:r>
                      </m:sup>
                    </m:sSup>
                  </m:oMath>
                </a14:m>
                <a:endParaRPr lang="en-US" b="0" dirty="0"/>
              </a:p>
              <a:p>
                <a:pPr marL="342900" indent="-342900">
                  <a:buFont typeface="+mj-lt"/>
                  <a:buAutoNum type="arabicPeriod"/>
                </a:pPr>
                <a:r>
                  <a:rPr lang="en-US" dirty="0"/>
                  <a:t>Describe the relationship between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𝑅</m:t>
                        </m:r>
                      </m:sup>
                    </m:sSup>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𝐷</m:t>
                        </m:r>
                      </m:e>
                      <m:sup>
                        <m:r>
                          <a:rPr lang="en-US" b="0" i="1" smtClean="0">
                            <a:latin typeface="Cambria Math" panose="02040503050406030204" pitchFamily="18" charset="0"/>
                          </a:rPr>
                          <m:t>𝑅</m:t>
                        </m:r>
                      </m:sup>
                    </m:sSup>
                  </m:oMath>
                </a14:m>
                <a:endParaRPr lang="en-US" dirty="0"/>
              </a:p>
            </p:txBody>
          </p:sp>
        </mc:Choice>
        <mc:Fallback xmlns="">
          <p:sp>
            <p:nvSpPr>
              <p:cNvPr id="3" name="TextBox 2">
                <a:extLst>
                  <a:ext uri="{FF2B5EF4-FFF2-40B4-BE49-F238E27FC236}">
                    <a16:creationId xmlns:a16="http://schemas.microsoft.com/office/drawing/2014/main" id="{DCB2FA67-7FB9-4522-8856-77EC1EBC7712}"/>
                  </a:ext>
                </a:extLst>
              </p:cNvPr>
              <p:cNvSpPr txBox="1">
                <a:spLocks noRot="1" noChangeAspect="1" noMove="1" noResize="1" noEditPoints="1" noAdjustHandles="1" noChangeArrowheads="1" noChangeShapeType="1" noTextEdit="1"/>
              </p:cNvSpPr>
              <p:nvPr/>
            </p:nvSpPr>
            <p:spPr>
              <a:xfrm>
                <a:off x="762000" y="962232"/>
                <a:ext cx="9677400" cy="1754326"/>
              </a:xfrm>
              <a:prstGeom prst="rect">
                <a:avLst/>
              </a:prstGeom>
              <a:blipFill>
                <a:blip r:embed="rId4"/>
                <a:stretch>
                  <a:fillRect l="-504" t="-2083" b="-4514"/>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98626ABB-B984-4E1B-9876-5C34D2D5765B}"/>
              </a:ext>
            </a:extLst>
          </p:cNvPr>
          <p:cNvGrpSpPr>
            <a:grpSpLocks noChangeAspect="1"/>
          </p:cNvGrpSpPr>
          <p:nvPr/>
        </p:nvGrpSpPr>
        <p:grpSpPr>
          <a:xfrm>
            <a:off x="2283372" y="2716558"/>
            <a:ext cx="7069132" cy="3783899"/>
            <a:chOff x="1663322" y="1034208"/>
            <a:chExt cx="9437103" cy="5750310"/>
          </a:xfrm>
        </p:grpSpPr>
        <p:pic>
          <p:nvPicPr>
            <p:cNvPr id="5" name="Picture 4">
              <a:extLst>
                <a:ext uri="{FF2B5EF4-FFF2-40B4-BE49-F238E27FC236}">
                  <a16:creationId xmlns:a16="http://schemas.microsoft.com/office/drawing/2014/main" id="{1465B1A2-3F10-481D-A802-95B6A4DCA5E1}"/>
                </a:ext>
              </a:extLst>
            </p:cNvPr>
            <p:cNvPicPr>
              <a:picLocks noChangeAspect="1"/>
            </p:cNvPicPr>
            <p:nvPr/>
          </p:nvPicPr>
          <p:blipFill>
            <a:blip r:embed="rId5"/>
            <a:stretch>
              <a:fillRect/>
            </a:stretch>
          </p:blipFill>
          <p:spPr>
            <a:xfrm>
              <a:off x="2171945" y="1226757"/>
              <a:ext cx="8419855" cy="5029200"/>
            </a:xfrm>
            <a:prstGeom prst="rect">
              <a:avLst/>
            </a:prstGeom>
          </p:spPr>
        </p:pic>
        <p:sp>
          <p:nvSpPr>
            <p:cNvPr id="7" name="TextBox 6">
              <a:extLst>
                <a:ext uri="{FF2B5EF4-FFF2-40B4-BE49-F238E27FC236}">
                  <a16:creationId xmlns:a16="http://schemas.microsoft.com/office/drawing/2014/main" id="{3953C8E9-3BA1-47FD-96E2-43B23F5BBAD6}"/>
                </a:ext>
              </a:extLst>
            </p:cNvPr>
            <p:cNvSpPr txBox="1"/>
            <p:nvPr/>
          </p:nvSpPr>
          <p:spPr>
            <a:xfrm>
              <a:off x="2743200" y="1034208"/>
              <a:ext cx="8357225" cy="561266"/>
            </a:xfrm>
            <a:prstGeom prst="rect">
              <a:avLst/>
            </a:prstGeom>
            <a:solidFill>
              <a:schemeClr val="bg1"/>
            </a:solidFill>
          </p:spPr>
          <p:txBody>
            <a:bodyPr wrap="square" rtlCol="0">
              <a:spAutoFit/>
            </a:bodyPr>
            <a:lstStyle/>
            <a:p>
              <a:r>
                <a:rPr lang="en-US" b="1" dirty="0">
                  <a:solidFill>
                    <a:schemeClr val="accent2">
                      <a:lumMod val="75000"/>
                    </a:schemeClr>
                  </a:solidFill>
                </a:rPr>
                <a:t>Hospitalizations and Health Behavior (A1C check)</a:t>
              </a:r>
            </a:p>
          </p:txBody>
        </p:sp>
        <p:sp>
          <p:nvSpPr>
            <p:cNvPr id="8" name="TextBox 7">
              <a:extLst>
                <a:ext uri="{FF2B5EF4-FFF2-40B4-BE49-F238E27FC236}">
                  <a16:creationId xmlns:a16="http://schemas.microsoft.com/office/drawing/2014/main" id="{281D9DF4-A927-47BF-A9F6-9AABA41CA903}"/>
                </a:ext>
              </a:extLst>
            </p:cNvPr>
            <p:cNvSpPr txBox="1"/>
            <p:nvPr/>
          </p:nvSpPr>
          <p:spPr>
            <a:xfrm>
              <a:off x="3276600" y="6223252"/>
              <a:ext cx="6477000" cy="561266"/>
            </a:xfrm>
            <a:prstGeom prst="rect">
              <a:avLst/>
            </a:prstGeom>
            <a:solidFill>
              <a:schemeClr val="bg1"/>
            </a:solidFill>
          </p:spPr>
          <p:txBody>
            <a:bodyPr wrap="square" rtlCol="0">
              <a:spAutoFit/>
            </a:bodyPr>
            <a:lstStyle/>
            <a:p>
              <a:pPr algn="ctr"/>
              <a:r>
                <a:rPr lang="en-US" b="1" dirty="0">
                  <a:solidFill>
                    <a:schemeClr val="accent2">
                      <a:lumMod val="75000"/>
                    </a:schemeClr>
                  </a:solidFill>
                </a:rPr>
                <a:t>Residual Rate of A1C checks</a:t>
              </a:r>
            </a:p>
          </p:txBody>
        </p:sp>
        <p:sp>
          <p:nvSpPr>
            <p:cNvPr id="9" name="TextBox 8">
              <a:extLst>
                <a:ext uri="{FF2B5EF4-FFF2-40B4-BE49-F238E27FC236}">
                  <a16:creationId xmlns:a16="http://schemas.microsoft.com/office/drawing/2014/main" id="{956A412F-141D-4736-BC57-25DE95FD264D}"/>
                </a:ext>
              </a:extLst>
            </p:cNvPr>
            <p:cNvSpPr txBox="1"/>
            <p:nvPr/>
          </p:nvSpPr>
          <p:spPr>
            <a:xfrm rot="16200000">
              <a:off x="-723381" y="3564103"/>
              <a:ext cx="5266453" cy="493048"/>
            </a:xfrm>
            <a:prstGeom prst="rect">
              <a:avLst/>
            </a:prstGeom>
            <a:solidFill>
              <a:schemeClr val="bg1"/>
            </a:solidFill>
          </p:spPr>
          <p:txBody>
            <a:bodyPr wrap="square" rtlCol="0">
              <a:spAutoFit/>
            </a:bodyPr>
            <a:lstStyle/>
            <a:p>
              <a:pPr algn="ctr"/>
              <a:r>
                <a:rPr lang="en-US" b="1" dirty="0">
                  <a:solidFill>
                    <a:schemeClr val="accent2">
                      <a:lumMod val="75000"/>
                    </a:schemeClr>
                  </a:solidFill>
                </a:rPr>
                <a:t>Residual Hospitalizations</a:t>
              </a:r>
            </a:p>
          </p:txBody>
        </p:sp>
      </p:grpSp>
      <p:pic>
        <p:nvPicPr>
          <p:cNvPr id="13" name="Picture 2" descr="RStudio - RStudio">
            <a:extLst>
              <a:ext uri="{FF2B5EF4-FFF2-40B4-BE49-F238E27FC236}">
                <a16:creationId xmlns:a16="http://schemas.microsoft.com/office/drawing/2014/main" id="{A97F3669-B188-40FA-AE0B-DE97D405DA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310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77400" cy="624840"/>
          </a:xfrm>
        </p:spPr>
        <p:txBody>
          <a:bodyPr>
            <a:normAutofit fontScale="90000"/>
          </a:bodyPr>
          <a:lstStyle/>
          <a:p>
            <a:r>
              <a:rPr lang="en-US" dirty="0">
                <a:cs typeface="Times New Roman" panose="02020603050405020304" pitchFamily="18" charset="0"/>
              </a:rPr>
              <a:t>How does multivariate regression work?</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B2FA67-7FB9-4522-8856-77EC1EBC7712}"/>
                  </a:ext>
                </a:extLst>
              </p:cNvPr>
              <p:cNvSpPr txBox="1"/>
              <p:nvPr/>
            </p:nvSpPr>
            <p:spPr>
              <a:xfrm>
                <a:off x="762000" y="962232"/>
                <a:ext cx="9677400" cy="3071931"/>
              </a:xfrm>
              <a:prstGeom prst="rect">
                <a:avLst/>
              </a:prstGeom>
              <a:noFill/>
            </p:spPr>
            <p:txBody>
              <a:bodyPr wrap="square" rtlCol="0">
                <a:spAutoFit/>
              </a:bodyPr>
              <a:lstStyle/>
              <a:p>
                <a:r>
                  <a:rPr lang="en-US" sz="2300" dirty="0">
                    <a:latin typeface="Times New Roman" panose="02020603050405020304" pitchFamily="18" charset="0"/>
                    <a:cs typeface="Times New Roman" panose="02020603050405020304" pitchFamily="18" charset="0"/>
                  </a:rPr>
                  <a:t>Linear algebra is (approximately) magic! </a:t>
                </a:r>
              </a:p>
              <a:p>
                <a:endParaRPr lang="en-US" sz="2300" dirty="0">
                  <a:latin typeface="Times New Roman" panose="02020603050405020304" pitchFamily="18" charset="0"/>
                  <a:cs typeface="Times New Roman" panose="02020603050405020304" pitchFamily="18" charset="0"/>
                </a:endParaRPr>
              </a:p>
              <a:p>
                <a:r>
                  <a:rPr lang="en-US" sz="2300" dirty="0">
                    <a:latin typeface="Times New Roman" panose="02020603050405020304" pitchFamily="18" charset="0"/>
                    <a:cs typeface="Times New Roman" panose="02020603050405020304" pitchFamily="18" charset="0"/>
                  </a:rPr>
                  <a:t>Without getting too technical, we estimate the coefficients </a:t>
                </a:r>
                <a14:m>
                  <m:oMath xmlns:m="http://schemas.openxmlformats.org/officeDocument/2006/math">
                    <m:acc>
                      <m:accPr>
                        <m:chr m:val="⃗"/>
                        <m:ctrlPr>
                          <a:rPr lang="en-US" sz="2300" b="0" i="1" smtClean="0">
                            <a:latin typeface="Cambria Math" panose="02040503050406030204" pitchFamily="18" charset="0"/>
                            <a:cs typeface="Times New Roman" panose="02020603050405020304" pitchFamily="18" charset="0"/>
                          </a:rPr>
                        </m:ctrlPr>
                      </m:accPr>
                      <m:e>
                        <m:r>
                          <a:rPr lang="en-US" sz="2300" b="0" i="1" smtClean="0">
                            <a:latin typeface="Cambria Math" panose="02040503050406030204" pitchFamily="18" charset="0"/>
                            <a:cs typeface="Times New Roman" panose="02020603050405020304" pitchFamily="18" charset="0"/>
                          </a:rPr>
                          <m:t>𝛽</m:t>
                        </m:r>
                      </m:e>
                    </m:acc>
                  </m:oMath>
                </a14:m>
                <a:r>
                  <a:rPr lang="en-US" sz="2300" dirty="0">
                    <a:latin typeface="Times New Roman" panose="02020603050405020304" pitchFamily="18" charset="0"/>
                    <a:cs typeface="Times New Roman" panose="02020603050405020304" pitchFamily="18" charset="0"/>
                  </a:rPr>
                  <a:t> in a regression as: </a:t>
                </a:r>
              </a:p>
              <a:p>
                <a:pPr/>
                <a14:m>
                  <m:oMathPara xmlns:m="http://schemas.openxmlformats.org/officeDocument/2006/math">
                    <m:oMathParaPr>
                      <m:jc m:val="centerGroup"/>
                    </m:oMathParaPr>
                    <m:oMath xmlns:m="http://schemas.openxmlformats.org/officeDocument/2006/math">
                      <m:acc>
                        <m:accPr>
                          <m:chr m:val="⃗"/>
                          <m:ctrlPr>
                            <a:rPr lang="en-US" sz="2300" b="0" i="1" smtClean="0">
                              <a:latin typeface="Cambria Math" panose="02040503050406030204" pitchFamily="18" charset="0"/>
                              <a:cs typeface="Times New Roman" panose="02020603050405020304" pitchFamily="18" charset="0"/>
                            </a:rPr>
                          </m:ctrlPr>
                        </m:accPr>
                        <m:e>
                          <m:r>
                            <a:rPr lang="en-US" sz="2300" b="0" i="1" smtClean="0">
                              <a:latin typeface="Cambria Math" panose="02040503050406030204" pitchFamily="18" charset="0"/>
                              <a:cs typeface="Times New Roman" panose="02020603050405020304" pitchFamily="18" charset="0"/>
                            </a:rPr>
                            <m:t>𝛽</m:t>
                          </m:r>
                        </m:e>
                      </m:acc>
                      <m:r>
                        <a:rPr lang="en-US" sz="2300" b="0" i="1" dirty="0" smtClean="0">
                          <a:latin typeface="Cambria Math" panose="02040503050406030204" pitchFamily="18" charset="0"/>
                          <a:cs typeface="Times New Roman" panose="02020603050405020304" pitchFamily="18" charset="0"/>
                        </a:rPr>
                        <m:t>=</m:t>
                      </m:r>
                      <m:sSup>
                        <m:sSupPr>
                          <m:ctrlPr>
                            <a:rPr lang="en-US" sz="2300" b="0" i="1" dirty="0" smtClean="0">
                              <a:latin typeface="Cambria Math" panose="02040503050406030204" pitchFamily="18" charset="0"/>
                              <a:cs typeface="Times New Roman" panose="02020603050405020304" pitchFamily="18" charset="0"/>
                            </a:rPr>
                          </m:ctrlPr>
                        </m:sSupPr>
                        <m:e>
                          <m:d>
                            <m:dPr>
                              <m:ctrlPr>
                                <a:rPr lang="en-US" sz="2300" b="0" i="1" dirty="0" smtClean="0">
                                  <a:latin typeface="Cambria Math" panose="02040503050406030204" pitchFamily="18" charset="0"/>
                                  <a:cs typeface="Times New Roman" panose="02020603050405020304" pitchFamily="18" charset="0"/>
                                </a:rPr>
                              </m:ctrlPr>
                            </m:dPr>
                            <m:e>
                              <m:sSup>
                                <m:sSupPr>
                                  <m:ctrlPr>
                                    <a:rPr lang="en-US" sz="2300" b="0" i="1" dirty="0" smtClean="0">
                                      <a:latin typeface="Cambria Math" panose="02040503050406030204" pitchFamily="18" charset="0"/>
                                      <a:cs typeface="Times New Roman" panose="02020603050405020304" pitchFamily="18" charset="0"/>
                                    </a:rPr>
                                  </m:ctrlPr>
                                </m:sSupPr>
                                <m:e>
                                  <m:r>
                                    <a:rPr lang="en-US" sz="2300" b="0" i="1" dirty="0" smtClean="0">
                                      <a:latin typeface="Cambria Math" panose="02040503050406030204" pitchFamily="18" charset="0"/>
                                      <a:cs typeface="Times New Roman" panose="02020603050405020304" pitchFamily="18" charset="0"/>
                                    </a:rPr>
                                    <m:t>𝑋</m:t>
                                  </m:r>
                                </m:e>
                                <m:sup>
                                  <m:r>
                                    <a:rPr lang="en-US" sz="2300" b="0" i="1" dirty="0" smtClean="0">
                                      <a:latin typeface="Cambria Math" panose="02040503050406030204" pitchFamily="18" charset="0"/>
                                      <a:cs typeface="Times New Roman" panose="02020603050405020304" pitchFamily="18" charset="0"/>
                                    </a:rPr>
                                    <m:t>′</m:t>
                                  </m:r>
                                </m:sup>
                              </m:sSup>
                              <m:r>
                                <a:rPr lang="en-US" sz="2300" b="0" i="1" dirty="0" smtClean="0">
                                  <a:latin typeface="Cambria Math" panose="02040503050406030204" pitchFamily="18" charset="0"/>
                                  <a:cs typeface="Times New Roman" panose="02020603050405020304" pitchFamily="18" charset="0"/>
                                </a:rPr>
                                <m:t>𝑋</m:t>
                              </m:r>
                            </m:e>
                          </m:d>
                        </m:e>
                        <m:sup>
                          <m:r>
                            <a:rPr lang="en-US" sz="2300" b="0" i="1" dirty="0" smtClean="0">
                              <a:latin typeface="Cambria Math" panose="02040503050406030204" pitchFamily="18" charset="0"/>
                              <a:cs typeface="Times New Roman" panose="02020603050405020304" pitchFamily="18" charset="0"/>
                            </a:rPr>
                            <m:t>−1</m:t>
                          </m:r>
                        </m:sup>
                      </m:sSup>
                      <m:r>
                        <a:rPr lang="en-US" sz="2300" b="0" i="1" dirty="0" smtClean="0">
                          <a:latin typeface="Cambria Math" panose="02040503050406030204" pitchFamily="18" charset="0"/>
                          <a:cs typeface="Times New Roman" panose="02020603050405020304" pitchFamily="18" charset="0"/>
                        </a:rPr>
                        <m:t>(</m:t>
                      </m:r>
                      <m:sSup>
                        <m:sSupPr>
                          <m:ctrlPr>
                            <a:rPr lang="en-US" sz="2300" b="0" i="1" dirty="0" smtClean="0">
                              <a:latin typeface="Cambria Math" panose="02040503050406030204" pitchFamily="18" charset="0"/>
                              <a:cs typeface="Times New Roman" panose="02020603050405020304" pitchFamily="18" charset="0"/>
                            </a:rPr>
                          </m:ctrlPr>
                        </m:sSupPr>
                        <m:e>
                          <m:r>
                            <a:rPr lang="en-US" sz="2300" b="0" i="1" dirty="0" smtClean="0">
                              <a:latin typeface="Cambria Math" panose="02040503050406030204" pitchFamily="18" charset="0"/>
                              <a:cs typeface="Times New Roman" panose="02020603050405020304" pitchFamily="18" charset="0"/>
                            </a:rPr>
                            <m:t>𝑋</m:t>
                          </m:r>
                        </m:e>
                        <m:sup>
                          <m:r>
                            <a:rPr lang="en-US" sz="2300" b="0" i="1" dirty="0" smtClean="0">
                              <a:latin typeface="Cambria Math" panose="02040503050406030204" pitchFamily="18" charset="0"/>
                              <a:cs typeface="Times New Roman" panose="02020603050405020304" pitchFamily="18" charset="0"/>
                            </a:rPr>
                            <m:t>′</m:t>
                          </m:r>
                        </m:sup>
                      </m:sSup>
                      <m:acc>
                        <m:accPr>
                          <m:chr m:val="⃗"/>
                          <m:ctrlPr>
                            <a:rPr lang="en-US" sz="2300" b="0" i="1" dirty="0" smtClean="0">
                              <a:latin typeface="Cambria Math" panose="02040503050406030204" pitchFamily="18" charset="0"/>
                              <a:cs typeface="Times New Roman" panose="02020603050405020304" pitchFamily="18" charset="0"/>
                            </a:rPr>
                          </m:ctrlPr>
                        </m:accPr>
                        <m:e>
                          <m:r>
                            <a:rPr lang="en-US" sz="2300" b="0" i="1" dirty="0" smtClean="0">
                              <a:latin typeface="Cambria Math" panose="02040503050406030204" pitchFamily="18" charset="0"/>
                              <a:cs typeface="Times New Roman" panose="02020603050405020304" pitchFamily="18" charset="0"/>
                            </a:rPr>
                            <m:t>𝑌</m:t>
                          </m:r>
                        </m:e>
                      </m:acc>
                      <m:r>
                        <a:rPr lang="en-US" sz="2300" b="0" i="1" dirty="0" smtClean="0">
                          <a:latin typeface="Cambria Math" panose="02040503050406030204" pitchFamily="18" charset="0"/>
                          <a:cs typeface="Times New Roman" panose="02020603050405020304" pitchFamily="18" charset="0"/>
                        </a:rPr>
                        <m:t>)</m:t>
                      </m:r>
                    </m:oMath>
                  </m:oMathPara>
                </a14:m>
                <a:endParaRPr lang="en-US" sz="2300" dirty="0">
                  <a:latin typeface="Times New Roman" panose="02020603050405020304" pitchFamily="18" charset="0"/>
                  <a:cs typeface="Times New Roman" panose="02020603050405020304" pitchFamily="18" charset="0"/>
                </a:endParaRPr>
              </a:p>
              <a:p>
                <a:endParaRPr lang="en-US" sz="2300" dirty="0">
                  <a:latin typeface="Times New Roman" panose="02020603050405020304" pitchFamily="18" charset="0"/>
                  <a:cs typeface="Times New Roman" panose="02020603050405020304" pitchFamily="18" charset="0"/>
                </a:endParaRPr>
              </a:p>
              <a:p>
                <a:r>
                  <a:rPr lang="en-US" sz="2300" dirty="0">
                    <a:latin typeface="Times New Roman" panose="02020603050405020304" pitchFamily="18" charset="0"/>
                    <a:cs typeface="Times New Roman" panose="02020603050405020304" pitchFamily="18" charset="0"/>
                  </a:rPr>
                  <a:t>What does this mean? </a:t>
                </a:r>
              </a:p>
              <a:p>
                <a:pPr marL="342900" indent="-342900">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Take the correlations between </a:t>
                </a:r>
                <a14:m>
                  <m:oMath xmlns:m="http://schemas.openxmlformats.org/officeDocument/2006/math">
                    <m:r>
                      <a:rPr lang="en-US" sz="2300" b="0" i="1" smtClean="0">
                        <a:latin typeface="Cambria Math" panose="02040503050406030204" pitchFamily="18" charset="0"/>
                        <a:cs typeface="Times New Roman" panose="02020603050405020304" pitchFamily="18" charset="0"/>
                      </a:rPr>
                      <m:t>𝑋</m:t>
                    </m:r>
                  </m:oMath>
                </a14:m>
                <a:r>
                  <a:rPr lang="en-US" sz="2300" dirty="0">
                    <a:latin typeface="Times New Roman" panose="02020603050405020304" pitchFamily="18" charset="0"/>
                    <a:cs typeface="Times New Roman" panose="02020603050405020304" pitchFamily="18" charset="0"/>
                  </a:rPr>
                  <a:t> (data) and </a:t>
                </a:r>
                <a14:m>
                  <m:oMath xmlns:m="http://schemas.openxmlformats.org/officeDocument/2006/math">
                    <m:acc>
                      <m:accPr>
                        <m:chr m:val="⃗"/>
                        <m:ctrlPr>
                          <a:rPr lang="en-US" sz="2300" b="0" i="1" smtClean="0">
                            <a:latin typeface="Cambria Math" panose="02040503050406030204" pitchFamily="18" charset="0"/>
                            <a:cs typeface="Times New Roman" panose="02020603050405020304" pitchFamily="18" charset="0"/>
                          </a:rPr>
                        </m:ctrlPr>
                      </m:accPr>
                      <m:e>
                        <m:r>
                          <a:rPr lang="en-US" sz="2300" b="0" i="1" smtClean="0">
                            <a:latin typeface="Cambria Math" panose="02040503050406030204" pitchFamily="18" charset="0"/>
                            <a:cs typeface="Times New Roman" panose="02020603050405020304" pitchFamily="18" charset="0"/>
                          </a:rPr>
                          <m:t>𝑌</m:t>
                        </m:r>
                      </m:e>
                    </m:acc>
                  </m:oMath>
                </a14:m>
                <a:r>
                  <a:rPr lang="en-US" sz="2300" dirty="0">
                    <a:latin typeface="Times New Roman" panose="02020603050405020304" pitchFamily="18" charset="0"/>
                    <a:cs typeface="Times New Roman" panose="02020603050405020304" pitchFamily="18" charset="0"/>
                  </a:rPr>
                  <a:t> (outcomes) </a:t>
                </a:r>
              </a:p>
              <a:p>
                <a:pPr marL="342900" indent="-342900">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And adjust those for correlations within </a:t>
                </a:r>
                <a14:m>
                  <m:oMath xmlns:m="http://schemas.openxmlformats.org/officeDocument/2006/math">
                    <m:r>
                      <a:rPr lang="en-US" sz="2300" b="0" i="1" smtClean="0">
                        <a:latin typeface="Cambria Math" panose="02040503050406030204" pitchFamily="18" charset="0"/>
                        <a:cs typeface="Times New Roman" panose="02020603050405020304" pitchFamily="18" charset="0"/>
                      </a:rPr>
                      <m:t>𝑋</m:t>
                    </m:r>
                  </m:oMath>
                </a14:m>
                <a:r>
                  <a:rPr lang="en-US" sz="2300" dirty="0">
                    <a:latin typeface="Times New Roman" panose="02020603050405020304" pitchFamily="18" charset="0"/>
                    <a:cs typeface="Times New Roman" panose="02020603050405020304" pitchFamily="18" charset="0"/>
                  </a:rPr>
                  <a:t> itself! </a:t>
                </a:r>
              </a:p>
            </p:txBody>
          </p:sp>
        </mc:Choice>
        <mc:Fallback xmlns="">
          <p:sp>
            <p:nvSpPr>
              <p:cNvPr id="3" name="TextBox 2">
                <a:extLst>
                  <a:ext uri="{FF2B5EF4-FFF2-40B4-BE49-F238E27FC236}">
                    <a16:creationId xmlns:a16="http://schemas.microsoft.com/office/drawing/2014/main" id="{DCB2FA67-7FB9-4522-8856-77EC1EBC7712}"/>
                  </a:ext>
                </a:extLst>
              </p:cNvPr>
              <p:cNvSpPr txBox="1">
                <a:spLocks noRot="1" noChangeAspect="1" noMove="1" noResize="1" noEditPoints="1" noAdjustHandles="1" noChangeArrowheads="1" noChangeShapeType="1" noTextEdit="1"/>
              </p:cNvSpPr>
              <p:nvPr/>
            </p:nvSpPr>
            <p:spPr>
              <a:xfrm>
                <a:off x="762000" y="962232"/>
                <a:ext cx="9677400" cy="3071931"/>
              </a:xfrm>
              <a:prstGeom prst="rect">
                <a:avLst/>
              </a:prstGeom>
              <a:blipFill>
                <a:blip r:embed="rId3"/>
                <a:stretch>
                  <a:fillRect l="-882" t="-1786" b="-33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382A08C6-5690-6C15-D517-75E85F84C4A5}"/>
                  </a:ext>
                </a:extLst>
              </p:cNvPr>
              <p:cNvSpPr/>
              <p:nvPr/>
            </p:nvSpPr>
            <p:spPr>
              <a:xfrm>
                <a:off x="5636199" y="5288280"/>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𝑋</m:t>
                      </m:r>
                    </m:oMath>
                  </m:oMathPara>
                </a14:m>
                <a:endParaRPr lang="en-US" sz="2200" dirty="0">
                  <a:latin typeface="Times New Roman" panose="02020603050405020304" pitchFamily="18" charset="0"/>
                </a:endParaRPr>
              </a:p>
            </p:txBody>
          </p:sp>
        </mc:Choice>
        <mc:Fallback xmlns="">
          <p:sp>
            <p:nvSpPr>
              <p:cNvPr id="4" name="Oval 3">
                <a:extLst>
                  <a:ext uri="{FF2B5EF4-FFF2-40B4-BE49-F238E27FC236}">
                    <a16:creationId xmlns:a16="http://schemas.microsoft.com/office/drawing/2014/main" id="{382A08C6-5690-6C15-D517-75E85F84C4A5}"/>
                  </a:ext>
                </a:extLst>
              </p:cNvPr>
              <p:cNvSpPr>
                <a:spLocks noRot="1" noChangeAspect="1" noMove="1" noResize="1" noEditPoints="1" noAdjustHandles="1" noChangeArrowheads="1" noChangeShapeType="1" noTextEdit="1"/>
              </p:cNvSpPr>
              <p:nvPr/>
            </p:nvSpPr>
            <p:spPr>
              <a:xfrm>
                <a:off x="5636199" y="5288280"/>
                <a:ext cx="731520" cy="731520"/>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CFBCC196-E416-E986-EE60-06957752C2F5}"/>
                  </a:ext>
                </a:extLst>
              </p:cNvPr>
              <p:cNvSpPr/>
              <p:nvPr/>
            </p:nvSpPr>
            <p:spPr>
              <a:xfrm>
                <a:off x="6990238" y="4392933"/>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𝑌</m:t>
                      </m:r>
                    </m:oMath>
                  </m:oMathPara>
                </a14:m>
                <a:endParaRPr lang="en-US" sz="2200" dirty="0">
                  <a:latin typeface="Times New Roman" panose="02020603050405020304" pitchFamily="18" charset="0"/>
                </a:endParaRPr>
              </a:p>
            </p:txBody>
          </p:sp>
        </mc:Choice>
        <mc:Fallback xmlns="">
          <p:sp>
            <p:nvSpPr>
              <p:cNvPr id="6" name="Oval 5">
                <a:extLst>
                  <a:ext uri="{FF2B5EF4-FFF2-40B4-BE49-F238E27FC236}">
                    <a16:creationId xmlns:a16="http://schemas.microsoft.com/office/drawing/2014/main" id="{CFBCC196-E416-E986-EE60-06957752C2F5}"/>
                  </a:ext>
                </a:extLst>
              </p:cNvPr>
              <p:cNvSpPr>
                <a:spLocks noRot="1" noChangeAspect="1" noMove="1" noResize="1" noEditPoints="1" noAdjustHandles="1" noChangeArrowheads="1" noChangeShapeType="1" noTextEdit="1"/>
              </p:cNvSpPr>
              <p:nvPr/>
            </p:nvSpPr>
            <p:spPr>
              <a:xfrm>
                <a:off x="6990238" y="4392933"/>
                <a:ext cx="731520" cy="731520"/>
              </a:xfrm>
              <a:prstGeom prst="ellipse">
                <a:avLst/>
              </a:prstGeom>
              <a:blipFill>
                <a:blip r:embed="rId5"/>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BF23FB0B-C580-8EB2-AEAE-9229E0D7C0CA}"/>
              </a:ext>
            </a:extLst>
          </p:cNvPr>
          <p:cNvCxnSpPr>
            <a:cxnSpLocks/>
            <a:stCxn id="15" idx="6"/>
            <a:endCxn id="6" idx="2"/>
          </p:cNvCxnSpPr>
          <p:nvPr/>
        </p:nvCxnSpPr>
        <p:spPr>
          <a:xfrm>
            <a:off x="4941570" y="4758693"/>
            <a:ext cx="2048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5D49238-D3CE-4C49-F8C4-43FAF05ACAD7}"/>
              </a:ext>
            </a:extLst>
          </p:cNvPr>
          <p:cNvCxnSpPr>
            <a:cxnSpLocks/>
            <a:stCxn id="4" idx="6"/>
            <a:endCxn id="6" idx="3"/>
          </p:cNvCxnSpPr>
          <p:nvPr/>
        </p:nvCxnSpPr>
        <p:spPr>
          <a:xfrm flipV="1">
            <a:off x="6367719" y="5017324"/>
            <a:ext cx="729648" cy="636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1542BC0F-BA83-DFCD-89CD-176BCE2682DB}"/>
                  </a:ext>
                </a:extLst>
              </p:cNvPr>
              <p:cNvSpPr/>
              <p:nvPr/>
            </p:nvSpPr>
            <p:spPr>
              <a:xfrm>
                <a:off x="4210050" y="4392933"/>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𝐷</m:t>
                      </m:r>
                    </m:oMath>
                  </m:oMathPara>
                </a14:m>
                <a:endParaRPr lang="en-US" sz="2200" dirty="0">
                  <a:latin typeface="Times New Roman" panose="02020603050405020304" pitchFamily="18" charset="0"/>
                </a:endParaRPr>
              </a:p>
            </p:txBody>
          </p:sp>
        </mc:Choice>
        <mc:Fallback xmlns="">
          <p:sp>
            <p:nvSpPr>
              <p:cNvPr id="15" name="Oval 14">
                <a:extLst>
                  <a:ext uri="{FF2B5EF4-FFF2-40B4-BE49-F238E27FC236}">
                    <a16:creationId xmlns:a16="http://schemas.microsoft.com/office/drawing/2014/main" id="{1542BC0F-BA83-DFCD-89CD-176BCE2682DB}"/>
                  </a:ext>
                </a:extLst>
              </p:cNvPr>
              <p:cNvSpPr>
                <a:spLocks noRot="1" noChangeAspect="1" noMove="1" noResize="1" noEditPoints="1" noAdjustHandles="1" noChangeArrowheads="1" noChangeShapeType="1" noTextEdit="1"/>
              </p:cNvSpPr>
              <p:nvPr/>
            </p:nvSpPr>
            <p:spPr>
              <a:xfrm>
                <a:off x="4210050" y="4392933"/>
                <a:ext cx="731520" cy="731520"/>
              </a:xfrm>
              <a:prstGeom prst="ellipse">
                <a:avLst/>
              </a:prstGeom>
              <a:blipFill>
                <a:blip r:embed="rId6"/>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68D6C2B5-8EE5-D127-AE5B-ED4B1B986D66}"/>
              </a:ext>
            </a:extLst>
          </p:cNvPr>
          <p:cNvCxnSpPr>
            <a:cxnSpLocks/>
            <a:stCxn id="4" idx="2"/>
            <a:endCxn id="15" idx="5"/>
          </p:cNvCxnSpPr>
          <p:nvPr/>
        </p:nvCxnSpPr>
        <p:spPr>
          <a:xfrm flipH="1" flipV="1">
            <a:off x="4834441" y="5017324"/>
            <a:ext cx="801758" cy="636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8131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29032" y="365760"/>
            <a:ext cx="5997678" cy="1325562"/>
          </a:xfrm>
        </p:spPr>
        <p:txBody>
          <a:bodyPr vert="horz" lIns="91440" tIns="45720" rIns="91440" bIns="45720" rtlCol="0" anchor="b">
            <a:normAutofit/>
          </a:bodyPr>
          <a:lstStyle/>
          <a:p>
            <a:r>
              <a:rPr lang="en-US" dirty="0">
                <a:latin typeface="+mj-lt"/>
              </a:rPr>
              <a:t>So what do I </a:t>
            </a:r>
            <a:br>
              <a:rPr lang="en-US" dirty="0">
                <a:latin typeface="+mj-lt"/>
              </a:rPr>
            </a:br>
            <a:r>
              <a:rPr lang="en-US" dirty="0">
                <a:latin typeface="+mj-lt"/>
              </a:rPr>
              <a:t>control for? </a:t>
            </a:r>
          </a:p>
        </p:txBody>
      </p:sp>
      <p:sp>
        <p:nvSpPr>
          <p:cNvPr id="2055" name="Rectangle 2054">
            <a:extLst>
              <a:ext uri="{FF2B5EF4-FFF2-40B4-BE49-F238E27FC236}">
                <a16:creationId xmlns:a16="http://schemas.microsoft.com/office/drawing/2014/main" id="{60C2BF78-EE5B-49C7-ADD9-58CDBD13E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B2FA67-7FB9-4522-8856-77EC1EBC7712}"/>
                  </a:ext>
                </a:extLst>
              </p:cNvPr>
              <p:cNvSpPr txBox="1"/>
              <p:nvPr/>
            </p:nvSpPr>
            <p:spPr>
              <a:xfrm>
                <a:off x="1211140" y="2005739"/>
                <a:ext cx="5113462" cy="4174398"/>
              </a:xfrm>
              <a:prstGeom prst="rect">
                <a:avLst/>
              </a:prstGeom>
            </p:spPr>
            <p:txBody>
              <a:bodyPr vert="horz" lIns="91440" tIns="45720" rIns="91440" bIns="45720" rtlCol="0">
                <a:normAutofit/>
              </a:bodyPr>
              <a:lstStyle/>
              <a:p>
                <a:pPr indent="-182880" defTabSz="914400">
                  <a:spcAft>
                    <a:spcPts val="600"/>
                  </a:spcAft>
                  <a:buClr>
                    <a:schemeClr val="accent1"/>
                  </a:buClr>
                </a:pPr>
                <a:r>
                  <a:rPr lang="en-US" sz="2400" dirty="0"/>
                  <a:t>We add regressors to </a:t>
                </a:r>
                <a:r>
                  <a:rPr lang="en-US" sz="2400" b="1" dirty="0"/>
                  <a:t>close all back doors </a:t>
                </a:r>
                <a:r>
                  <a:rPr lang="en-US" sz="2400" dirty="0"/>
                  <a:t>and focus on a causal parameter of interest</a:t>
                </a:r>
                <a14:m>
                  <m:oMath xmlns:m="http://schemas.openxmlformats.org/officeDocument/2006/math">
                    <m:r>
                      <a:rPr lang="en-US" sz="2400" b="0" i="1">
                        <a:latin typeface="Cambria Math" panose="02040503050406030204" pitchFamily="18" charset="0"/>
                      </a:rPr>
                      <m:t> (</m:t>
                    </m:r>
                    <m:sSub>
                      <m:sSubPr>
                        <m:ctrlPr>
                          <a:rPr lang="en-US" sz="2400" b="0" i="1">
                            <a:latin typeface="Cambria Math" panose="02040503050406030204" pitchFamily="18" charset="0"/>
                          </a:rPr>
                        </m:ctrlPr>
                      </m:sSubPr>
                      <m:e>
                        <m:r>
                          <a:rPr lang="en-US" sz="2400" b="0" i="1">
                            <a:latin typeface="Cambria Math" panose="02040503050406030204" pitchFamily="18" charset="0"/>
                          </a:rPr>
                          <m:t>𝛽</m:t>
                        </m:r>
                      </m:e>
                      <m:sub>
                        <m:r>
                          <a:rPr lang="en-US" sz="2400" b="0" i="1">
                            <a:latin typeface="Cambria Math" panose="02040503050406030204" pitchFamily="18" charset="0"/>
                          </a:rPr>
                          <m:t>1</m:t>
                        </m:r>
                      </m:sub>
                    </m:sSub>
                    <m:r>
                      <a:rPr lang="en-US" sz="2400" b="0" i="1">
                        <a:latin typeface="Cambria Math" panose="02040503050406030204" pitchFamily="18" charset="0"/>
                      </a:rPr>
                      <m:t>)</m:t>
                    </m:r>
                  </m:oMath>
                </a14:m>
                <a:endParaRPr lang="en-US" sz="2400" dirty="0"/>
              </a:p>
              <a:p>
                <a:pPr marL="342900" indent="-182880" defTabSz="914400">
                  <a:spcAft>
                    <a:spcPts val="600"/>
                  </a:spcAft>
                  <a:buClr>
                    <a:schemeClr val="accent1"/>
                  </a:buClr>
                  <a:buFont typeface="Arial" panose="020B0604020202020204" pitchFamily="34" charset="0"/>
                  <a:buChar char="•"/>
                </a:pPr>
                <a:r>
                  <a:rPr lang="en-US" sz="2400" dirty="0"/>
                  <a:t>If there is correlation between </a:t>
                </a:r>
                <a14:m>
                  <m:oMath xmlns:m="http://schemas.openxmlformats.org/officeDocument/2006/math">
                    <m:r>
                      <a:rPr lang="en-US" sz="2400" b="0" i="1">
                        <a:latin typeface="Cambria Math" panose="02040503050406030204" pitchFamily="18" charset="0"/>
                      </a:rPr>
                      <m:t>𝑌</m:t>
                    </m:r>
                  </m:oMath>
                </a14:m>
                <a:r>
                  <a:rPr lang="en-US" sz="2400" dirty="0"/>
                  <a:t> and </a:t>
                </a:r>
                <a14:m>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2</m:t>
                        </m:r>
                      </m:sub>
                    </m:sSub>
                  </m:oMath>
                </a14:m>
                <a:r>
                  <a:rPr lang="en-US" sz="2400" dirty="0"/>
                  <a:t> and </a:t>
                </a:r>
                <a14:m>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1</m:t>
                        </m:r>
                      </m:sub>
                    </m:sSub>
                  </m:oMath>
                </a14:m>
                <a:r>
                  <a:rPr lang="en-US" sz="2400" dirty="0"/>
                  <a:t> and </a:t>
                </a:r>
                <a14:m>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2</m:t>
                        </m:r>
                      </m:sub>
                    </m:sSub>
                  </m:oMath>
                </a14:m>
                <a:r>
                  <a:rPr lang="en-US" sz="2400" dirty="0"/>
                  <a:t>, you should control for it</a:t>
                </a:r>
              </a:p>
              <a:p>
                <a:pPr marL="342900" indent="-182880" defTabSz="914400">
                  <a:spcAft>
                    <a:spcPts val="600"/>
                  </a:spcAft>
                  <a:buClr>
                    <a:schemeClr val="accent1"/>
                  </a:buClr>
                  <a:buFont typeface="Arial" panose="020B0604020202020204" pitchFamily="34" charset="0"/>
                  <a:buChar char="•"/>
                </a:pPr>
                <a:r>
                  <a:rPr lang="en-US" sz="2400" dirty="0"/>
                  <a:t>Need to have data on </a:t>
                </a:r>
                <a14:m>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2</m:t>
                        </m:r>
                      </m:sub>
                    </m:sSub>
                  </m:oMath>
                </a14:m>
                <a:r>
                  <a:rPr lang="en-US" sz="2400" dirty="0"/>
                  <a:t> (obviously) </a:t>
                </a:r>
              </a:p>
              <a:p>
                <a:pPr marL="342900" indent="-182880" defTabSz="914400">
                  <a:spcAft>
                    <a:spcPts val="600"/>
                  </a:spcAft>
                  <a:buClr>
                    <a:schemeClr val="accent1"/>
                  </a:buClr>
                  <a:buFont typeface="Arial" panose="020B0604020202020204" pitchFamily="34" charset="0"/>
                  <a:buChar char="•"/>
                </a:pPr>
                <a:endParaRPr lang="en-US" sz="2400" dirty="0"/>
              </a:p>
            </p:txBody>
          </p:sp>
        </mc:Choice>
        <mc:Fallback xmlns="">
          <p:sp>
            <p:nvSpPr>
              <p:cNvPr id="3" name="TextBox 2">
                <a:extLst>
                  <a:ext uri="{FF2B5EF4-FFF2-40B4-BE49-F238E27FC236}">
                    <a16:creationId xmlns:a16="http://schemas.microsoft.com/office/drawing/2014/main" id="{DCB2FA67-7FB9-4522-8856-77EC1EBC7712}"/>
                  </a:ext>
                </a:extLst>
              </p:cNvPr>
              <p:cNvSpPr txBox="1">
                <a:spLocks noRot="1" noChangeAspect="1" noMove="1" noResize="1" noEditPoints="1" noAdjustHandles="1" noChangeArrowheads="1" noChangeShapeType="1" noTextEdit="1"/>
              </p:cNvSpPr>
              <p:nvPr/>
            </p:nvSpPr>
            <p:spPr>
              <a:xfrm>
                <a:off x="1211140" y="2005739"/>
                <a:ext cx="5113462" cy="4174398"/>
              </a:xfrm>
              <a:prstGeom prst="rect">
                <a:avLst/>
              </a:prstGeom>
              <a:blipFill>
                <a:blip r:embed="rId3"/>
                <a:stretch>
                  <a:fillRect l="-1907" t="-1168" r="-954"/>
                </a:stretch>
              </a:blipFill>
            </p:spPr>
            <p:txBody>
              <a:bodyPr/>
              <a:lstStyle/>
              <a:p>
                <a:r>
                  <a:rPr lang="en-US">
                    <a:noFill/>
                  </a:rPr>
                  <a:t> </a:t>
                </a:r>
              </a:p>
            </p:txBody>
          </p:sp>
        </mc:Fallback>
      </mc:AlternateContent>
      <p:pic>
        <p:nvPicPr>
          <p:cNvPr id="2050" name="Picture 2" descr="A flowchart showing how to construct a regression model.">
            <a:extLst>
              <a:ext uri="{FF2B5EF4-FFF2-40B4-BE49-F238E27FC236}">
                <a16:creationId xmlns:a16="http://schemas.microsoft.com/office/drawing/2014/main" id="{7745A6DF-B648-4785-9494-9E097699961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25" r="-1" b="-1"/>
          <a:stretch/>
        </p:blipFill>
        <p:spPr bwMode="auto">
          <a:xfrm>
            <a:off x="6324601" y="10"/>
            <a:ext cx="586740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232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77400" cy="624840"/>
          </a:xfrm>
        </p:spPr>
        <p:txBody>
          <a:bodyPr>
            <a:normAutofit fontScale="90000"/>
          </a:bodyPr>
          <a:lstStyle/>
          <a:p>
            <a:r>
              <a:rPr lang="en-US" dirty="0">
                <a:cs typeface="Times New Roman" panose="02020603050405020304" pitchFamily="18" charset="0"/>
              </a:rPr>
              <a:t>What should you </a:t>
            </a:r>
            <a:r>
              <a:rPr lang="en-US" b="1" u="sng" dirty="0">
                <a:cs typeface="Times New Roman" panose="02020603050405020304" pitchFamily="18" charset="0"/>
              </a:rPr>
              <a:t>not </a:t>
            </a:r>
            <a:r>
              <a:rPr lang="en-US" dirty="0">
                <a:cs typeface="Times New Roman" panose="02020603050405020304" pitchFamily="18" charset="0"/>
              </a:rPr>
              <a:t>control for? </a:t>
            </a:r>
            <a:r>
              <a:rPr lang="en-US" b="1" dirty="0">
                <a:cs typeface="Times New Roman" panose="02020603050405020304" pitchFamily="18" charset="0"/>
              </a:rPr>
              <a:t>Colliders</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B2FA67-7FB9-4522-8856-77EC1EBC7712}"/>
                  </a:ext>
                </a:extLst>
              </p:cNvPr>
              <p:cNvSpPr txBox="1"/>
              <p:nvPr/>
            </p:nvSpPr>
            <p:spPr>
              <a:xfrm>
                <a:off x="762000" y="962232"/>
                <a:ext cx="9677400" cy="1508105"/>
              </a:xfrm>
              <a:prstGeom prst="rect">
                <a:avLst/>
              </a:prstGeom>
              <a:noFill/>
            </p:spPr>
            <p:txBody>
              <a:bodyPr wrap="square" rtlCol="0">
                <a:spAutoFit/>
              </a:bodyPr>
              <a:lstStyle/>
              <a:p>
                <a:pPr marL="342900" indent="-342900">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What if there are variables that are </a:t>
                </a:r>
                <a:r>
                  <a:rPr lang="en-US" sz="2300" u="sng" dirty="0">
                    <a:latin typeface="Times New Roman" panose="02020603050405020304" pitchFamily="18" charset="0"/>
                    <a:cs typeface="Times New Roman" panose="02020603050405020304" pitchFamily="18" charset="0"/>
                  </a:rPr>
                  <a:t>outcomes </a:t>
                </a:r>
                <a:r>
                  <a:rPr lang="en-US" sz="2300" dirty="0">
                    <a:latin typeface="Times New Roman" panose="02020603050405020304" pitchFamily="18" charset="0"/>
                    <a:cs typeface="Times New Roman" panose="02020603050405020304" pitchFamily="18" charset="0"/>
                  </a:rPr>
                  <a:t>of </a:t>
                </a:r>
              </a:p>
              <a:p>
                <a:pPr lvl="1"/>
                <a14:m>
                  <m:oMath xmlns:m="http://schemas.openxmlformats.org/officeDocument/2006/math">
                    <m:r>
                      <a:rPr lang="en-US" sz="2300" b="0" i="1" smtClean="0">
                        <a:latin typeface="Cambria Math" panose="02040503050406030204" pitchFamily="18" charset="0"/>
                        <a:cs typeface="Times New Roman" panose="02020603050405020304" pitchFamily="18" charset="0"/>
                      </a:rPr>
                      <m:t>𝐷</m:t>
                    </m:r>
                  </m:oMath>
                </a14:m>
                <a:r>
                  <a:rPr lang="en-US" sz="2300" dirty="0">
                    <a:latin typeface="Times New Roman" panose="02020603050405020304" pitchFamily="18" charset="0"/>
                    <a:cs typeface="Times New Roman" panose="02020603050405020304" pitchFamily="18" charset="0"/>
                  </a:rPr>
                  <a:t> and </a:t>
                </a:r>
                <a14:m>
                  <m:oMath xmlns:m="http://schemas.openxmlformats.org/officeDocument/2006/math">
                    <m:r>
                      <a:rPr lang="en-US" sz="2300" b="0" i="1" smtClean="0">
                        <a:latin typeface="Cambria Math" panose="02040503050406030204" pitchFamily="18" charset="0"/>
                        <a:cs typeface="Times New Roman" panose="02020603050405020304" pitchFamily="18" charset="0"/>
                      </a:rPr>
                      <m:t>𝑌</m:t>
                    </m:r>
                  </m:oMath>
                </a14:m>
                <a:r>
                  <a:rPr lang="en-US" sz="23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These are called </a:t>
                </a:r>
                <a:r>
                  <a:rPr lang="en-US" sz="2300" u="sng" dirty="0">
                    <a:latin typeface="Times New Roman" panose="02020603050405020304" pitchFamily="18" charset="0"/>
                    <a:cs typeface="Times New Roman" panose="02020603050405020304" pitchFamily="18" charset="0"/>
                  </a:rPr>
                  <a:t>colliders</a:t>
                </a:r>
                <a:r>
                  <a:rPr lang="en-US" sz="2300" dirty="0">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r>
                  <a:rPr lang="en-US" sz="2300" u="sng" dirty="0">
                    <a:latin typeface="Times New Roman" panose="02020603050405020304" pitchFamily="18" charset="0"/>
                    <a:cs typeface="Times New Roman" panose="02020603050405020304" pitchFamily="18" charset="0"/>
                  </a:rPr>
                  <a:t>Controlling for them will </a:t>
                </a:r>
                <a:r>
                  <a:rPr lang="en-US" sz="2300" i="1" u="sng" dirty="0">
                    <a:latin typeface="Times New Roman" panose="02020603050405020304" pitchFamily="18" charset="0"/>
                    <a:cs typeface="Times New Roman" panose="02020603050405020304" pitchFamily="18" charset="0"/>
                  </a:rPr>
                  <a:t>re-open </a:t>
                </a:r>
                <a:r>
                  <a:rPr lang="en-US" sz="2300" u="sng" dirty="0">
                    <a:latin typeface="Times New Roman" panose="02020603050405020304" pitchFamily="18" charset="0"/>
                    <a:cs typeface="Times New Roman" panose="02020603050405020304" pitchFamily="18" charset="0"/>
                  </a:rPr>
                  <a:t>back doors you don’t want!</a:t>
                </a:r>
              </a:p>
            </p:txBody>
          </p:sp>
        </mc:Choice>
        <mc:Fallback xmlns="">
          <p:sp>
            <p:nvSpPr>
              <p:cNvPr id="3" name="TextBox 2">
                <a:extLst>
                  <a:ext uri="{FF2B5EF4-FFF2-40B4-BE49-F238E27FC236}">
                    <a16:creationId xmlns:a16="http://schemas.microsoft.com/office/drawing/2014/main" id="{DCB2FA67-7FB9-4522-8856-77EC1EBC7712}"/>
                  </a:ext>
                </a:extLst>
              </p:cNvPr>
              <p:cNvSpPr txBox="1">
                <a:spLocks noRot="1" noChangeAspect="1" noMove="1" noResize="1" noEditPoints="1" noAdjustHandles="1" noChangeArrowheads="1" noChangeShapeType="1" noTextEdit="1"/>
              </p:cNvSpPr>
              <p:nvPr/>
            </p:nvSpPr>
            <p:spPr>
              <a:xfrm>
                <a:off x="762000" y="962232"/>
                <a:ext cx="9677400" cy="1508105"/>
              </a:xfrm>
              <a:prstGeom prst="rect">
                <a:avLst/>
              </a:prstGeom>
              <a:blipFill>
                <a:blip r:embed="rId3"/>
                <a:stretch>
                  <a:fillRect l="-756" t="-3644" b="-80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382A08C6-5690-6C15-D517-75E85F84C4A5}"/>
                  </a:ext>
                </a:extLst>
              </p:cNvPr>
              <p:cNvSpPr/>
              <p:nvPr/>
            </p:nvSpPr>
            <p:spPr>
              <a:xfrm>
                <a:off x="8872001" y="1857579"/>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𝑋</m:t>
                      </m:r>
                    </m:oMath>
                  </m:oMathPara>
                </a14:m>
                <a:endParaRPr lang="en-US" sz="2200" dirty="0">
                  <a:latin typeface="Times New Roman" panose="02020603050405020304" pitchFamily="18" charset="0"/>
                </a:endParaRPr>
              </a:p>
            </p:txBody>
          </p:sp>
        </mc:Choice>
        <mc:Fallback xmlns="">
          <p:sp>
            <p:nvSpPr>
              <p:cNvPr id="4" name="Oval 3">
                <a:extLst>
                  <a:ext uri="{FF2B5EF4-FFF2-40B4-BE49-F238E27FC236}">
                    <a16:creationId xmlns:a16="http://schemas.microsoft.com/office/drawing/2014/main" id="{382A08C6-5690-6C15-D517-75E85F84C4A5}"/>
                  </a:ext>
                </a:extLst>
              </p:cNvPr>
              <p:cNvSpPr>
                <a:spLocks noRot="1" noChangeAspect="1" noMove="1" noResize="1" noEditPoints="1" noAdjustHandles="1" noChangeArrowheads="1" noChangeShapeType="1" noTextEdit="1"/>
              </p:cNvSpPr>
              <p:nvPr/>
            </p:nvSpPr>
            <p:spPr>
              <a:xfrm>
                <a:off x="8872001" y="1857579"/>
                <a:ext cx="731520" cy="731520"/>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CFBCC196-E416-E986-EE60-06957752C2F5}"/>
                  </a:ext>
                </a:extLst>
              </p:cNvPr>
              <p:cNvSpPr/>
              <p:nvPr/>
            </p:nvSpPr>
            <p:spPr>
              <a:xfrm>
                <a:off x="10226040" y="962232"/>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𝑌</m:t>
                      </m:r>
                    </m:oMath>
                  </m:oMathPara>
                </a14:m>
                <a:endParaRPr lang="en-US" sz="2200" dirty="0">
                  <a:latin typeface="Times New Roman" panose="02020603050405020304" pitchFamily="18" charset="0"/>
                </a:endParaRPr>
              </a:p>
            </p:txBody>
          </p:sp>
        </mc:Choice>
        <mc:Fallback xmlns="">
          <p:sp>
            <p:nvSpPr>
              <p:cNvPr id="6" name="Oval 5">
                <a:extLst>
                  <a:ext uri="{FF2B5EF4-FFF2-40B4-BE49-F238E27FC236}">
                    <a16:creationId xmlns:a16="http://schemas.microsoft.com/office/drawing/2014/main" id="{CFBCC196-E416-E986-EE60-06957752C2F5}"/>
                  </a:ext>
                </a:extLst>
              </p:cNvPr>
              <p:cNvSpPr>
                <a:spLocks noRot="1" noChangeAspect="1" noMove="1" noResize="1" noEditPoints="1" noAdjustHandles="1" noChangeArrowheads="1" noChangeShapeType="1" noTextEdit="1"/>
              </p:cNvSpPr>
              <p:nvPr/>
            </p:nvSpPr>
            <p:spPr>
              <a:xfrm>
                <a:off x="10226040" y="962232"/>
                <a:ext cx="731520" cy="731520"/>
              </a:xfrm>
              <a:prstGeom prst="ellipse">
                <a:avLst/>
              </a:prstGeom>
              <a:blipFill>
                <a:blip r:embed="rId5"/>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BF23FB0B-C580-8EB2-AEAE-9229E0D7C0CA}"/>
              </a:ext>
            </a:extLst>
          </p:cNvPr>
          <p:cNvCxnSpPr>
            <a:cxnSpLocks/>
            <a:stCxn id="15" idx="6"/>
            <a:endCxn id="6" idx="2"/>
          </p:cNvCxnSpPr>
          <p:nvPr/>
        </p:nvCxnSpPr>
        <p:spPr>
          <a:xfrm>
            <a:off x="8177372" y="1327992"/>
            <a:ext cx="2048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5D49238-D3CE-4C49-F8C4-43FAF05ACAD7}"/>
              </a:ext>
            </a:extLst>
          </p:cNvPr>
          <p:cNvCxnSpPr>
            <a:cxnSpLocks/>
            <a:stCxn id="6" idx="3"/>
            <a:endCxn id="4" idx="6"/>
          </p:cNvCxnSpPr>
          <p:nvPr/>
        </p:nvCxnSpPr>
        <p:spPr>
          <a:xfrm flipH="1">
            <a:off x="9603521" y="1586623"/>
            <a:ext cx="729648" cy="6367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1542BC0F-BA83-DFCD-89CD-176BCE2682DB}"/>
                  </a:ext>
                </a:extLst>
              </p:cNvPr>
              <p:cNvSpPr/>
              <p:nvPr/>
            </p:nvSpPr>
            <p:spPr>
              <a:xfrm>
                <a:off x="7445852" y="962232"/>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𝐷</m:t>
                      </m:r>
                    </m:oMath>
                  </m:oMathPara>
                </a14:m>
                <a:endParaRPr lang="en-US" sz="2200" dirty="0">
                  <a:latin typeface="Times New Roman" panose="02020603050405020304" pitchFamily="18" charset="0"/>
                </a:endParaRPr>
              </a:p>
            </p:txBody>
          </p:sp>
        </mc:Choice>
        <mc:Fallback xmlns="">
          <p:sp>
            <p:nvSpPr>
              <p:cNvPr id="15" name="Oval 14">
                <a:extLst>
                  <a:ext uri="{FF2B5EF4-FFF2-40B4-BE49-F238E27FC236}">
                    <a16:creationId xmlns:a16="http://schemas.microsoft.com/office/drawing/2014/main" id="{1542BC0F-BA83-DFCD-89CD-176BCE2682DB}"/>
                  </a:ext>
                </a:extLst>
              </p:cNvPr>
              <p:cNvSpPr>
                <a:spLocks noRot="1" noChangeAspect="1" noMove="1" noResize="1" noEditPoints="1" noAdjustHandles="1" noChangeArrowheads="1" noChangeShapeType="1" noTextEdit="1"/>
              </p:cNvSpPr>
              <p:nvPr/>
            </p:nvSpPr>
            <p:spPr>
              <a:xfrm>
                <a:off x="7445852" y="962232"/>
                <a:ext cx="731520" cy="731520"/>
              </a:xfrm>
              <a:prstGeom prst="ellipse">
                <a:avLst/>
              </a:prstGeom>
              <a:blipFill>
                <a:blip r:embed="rId6"/>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68D6C2B5-8EE5-D127-AE5B-ED4B1B986D66}"/>
              </a:ext>
            </a:extLst>
          </p:cNvPr>
          <p:cNvCxnSpPr>
            <a:cxnSpLocks/>
            <a:stCxn id="15" idx="5"/>
            <a:endCxn id="4" idx="2"/>
          </p:cNvCxnSpPr>
          <p:nvPr/>
        </p:nvCxnSpPr>
        <p:spPr>
          <a:xfrm>
            <a:off x="8070243" y="1586623"/>
            <a:ext cx="801758" cy="6367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810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77400" cy="624840"/>
          </a:xfrm>
        </p:spPr>
        <p:txBody>
          <a:bodyPr>
            <a:normAutofit fontScale="90000"/>
          </a:bodyPr>
          <a:lstStyle/>
          <a:p>
            <a:r>
              <a:rPr lang="en-US" dirty="0">
                <a:cs typeface="Times New Roman" panose="02020603050405020304" pitchFamily="18" charset="0"/>
              </a:rPr>
              <a:t>What should you </a:t>
            </a:r>
            <a:r>
              <a:rPr lang="en-US" b="1" u="sng" dirty="0">
                <a:cs typeface="Times New Roman" panose="02020603050405020304" pitchFamily="18" charset="0"/>
              </a:rPr>
              <a:t>not </a:t>
            </a:r>
            <a:r>
              <a:rPr lang="en-US" dirty="0">
                <a:cs typeface="Times New Roman" panose="02020603050405020304" pitchFamily="18" charset="0"/>
              </a:rPr>
              <a:t>control for? </a:t>
            </a:r>
            <a:r>
              <a:rPr lang="en-US" b="1" dirty="0">
                <a:cs typeface="Times New Roman" panose="02020603050405020304" pitchFamily="18" charset="0"/>
              </a:rPr>
              <a:t>Colliders</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B2FA67-7FB9-4522-8856-77EC1EBC7712}"/>
                  </a:ext>
                </a:extLst>
              </p:cNvPr>
              <p:cNvSpPr txBox="1"/>
              <p:nvPr/>
            </p:nvSpPr>
            <p:spPr>
              <a:xfrm>
                <a:off x="762000" y="962232"/>
                <a:ext cx="9677400" cy="1508105"/>
              </a:xfrm>
              <a:prstGeom prst="rect">
                <a:avLst/>
              </a:prstGeom>
              <a:noFill/>
            </p:spPr>
            <p:txBody>
              <a:bodyPr wrap="square" rtlCol="0">
                <a:spAutoFit/>
              </a:bodyPr>
              <a:lstStyle/>
              <a:p>
                <a:pPr marL="342900" indent="-342900">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What if there are variables that are </a:t>
                </a:r>
                <a:r>
                  <a:rPr lang="en-US" sz="2300" u="sng" dirty="0">
                    <a:latin typeface="Times New Roman" panose="02020603050405020304" pitchFamily="18" charset="0"/>
                    <a:cs typeface="Times New Roman" panose="02020603050405020304" pitchFamily="18" charset="0"/>
                  </a:rPr>
                  <a:t>outcomes </a:t>
                </a:r>
                <a:r>
                  <a:rPr lang="en-US" sz="2300" dirty="0">
                    <a:latin typeface="Times New Roman" panose="02020603050405020304" pitchFamily="18" charset="0"/>
                    <a:cs typeface="Times New Roman" panose="02020603050405020304" pitchFamily="18" charset="0"/>
                  </a:rPr>
                  <a:t>of </a:t>
                </a:r>
              </a:p>
              <a:p>
                <a:pPr lvl="1"/>
                <a14:m>
                  <m:oMath xmlns:m="http://schemas.openxmlformats.org/officeDocument/2006/math">
                    <m:r>
                      <a:rPr lang="en-US" sz="2300" b="0" i="1" smtClean="0">
                        <a:latin typeface="Cambria Math" panose="02040503050406030204" pitchFamily="18" charset="0"/>
                        <a:cs typeface="Times New Roman" panose="02020603050405020304" pitchFamily="18" charset="0"/>
                      </a:rPr>
                      <m:t>𝐷</m:t>
                    </m:r>
                  </m:oMath>
                </a14:m>
                <a:r>
                  <a:rPr lang="en-US" sz="2300" dirty="0">
                    <a:latin typeface="Times New Roman" panose="02020603050405020304" pitchFamily="18" charset="0"/>
                    <a:cs typeface="Times New Roman" panose="02020603050405020304" pitchFamily="18" charset="0"/>
                  </a:rPr>
                  <a:t> and </a:t>
                </a:r>
                <a14:m>
                  <m:oMath xmlns:m="http://schemas.openxmlformats.org/officeDocument/2006/math">
                    <m:r>
                      <a:rPr lang="en-US" sz="2300" b="0" i="1" smtClean="0">
                        <a:latin typeface="Cambria Math" panose="02040503050406030204" pitchFamily="18" charset="0"/>
                        <a:cs typeface="Times New Roman" panose="02020603050405020304" pitchFamily="18" charset="0"/>
                      </a:rPr>
                      <m:t>𝑌</m:t>
                    </m:r>
                  </m:oMath>
                </a14:m>
                <a:r>
                  <a:rPr lang="en-US" sz="23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These are called </a:t>
                </a:r>
                <a:r>
                  <a:rPr lang="en-US" sz="2300" u="sng" dirty="0">
                    <a:latin typeface="Times New Roman" panose="02020603050405020304" pitchFamily="18" charset="0"/>
                    <a:cs typeface="Times New Roman" panose="02020603050405020304" pitchFamily="18" charset="0"/>
                  </a:rPr>
                  <a:t>colliders</a:t>
                </a:r>
                <a:r>
                  <a:rPr lang="en-US" sz="2300" dirty="0">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r>
                  <a:rPr lang="en-US" sz="2300" u="sng" dirty="0">
                    <a:latin typeface="Times New Roman" panose="02020603050405020304" pitchFamily="18" charset="0"/>
                    <a:cs typeface="Times New Roman" panose="02020603050405020304" pitchFamily="18" charset="0"/>
                  </a:rPr>
                  <a:t>Controlling for them will </a:t>
                </a:r>
                <a:r>
                  <a:rPr lang="en-US" sz="2300" i="1" u="sng" dirty="0">
                    <a:latin typeface="Times New Roman" panose="02020603050405020304" pitchFamily="18" charset="0"/>
                    <a:cs typeface="Times New Roman" panose="02020603050405020304" pitchFamily="18" charset="0"/>
                  </a:rPr>
                  <a:t>re-open </a:t>
                </a:r>
                <a:r>
                  <a:rPr lang="en-US" sz="2300" u="sng" dirty="0">
                    <a:latin typeface="Times New Roman" panose="02020603050405020304" pitchFamily="18" charset="0"/>
                    <a:cs typeface="Times New Roman" panose="02020603050405020304" pitchFamily="18" charset="0"/>
                  </a:rPr>
                  <a:t>back doors you don’t want!</a:t>
                </a:r>
              </a:p>
            </p:txBody>
          </p:sp>
        </mc:Choice>
        <mc:Fallback xmlns="">
          <p:sp>
            <p:nvSpPr>
              <p:cNvPr id="3" name="TextBox 2">
                <a:extLst>
                  <a:ext uri="{FF2B5EF4-FFF2-40B4-BE49-F238E27FC236}">
                    <a16:creationId xmlns:a16="http://schemas.microsoft.com/office/drawing/2014/main" id="{DCB2FA67-7FB9-4522-8856-77EC1EBC7712}"/>
                  </a:ext>
                </a:extLst>
              </p:cNvPr>
              <p:cNvSpPr txBox="1">
                <a:spLocks noRot="1" noChangeAspect="1" noMove="1" noResize="1" noEditPoints="1" noAdjustHandles="1" noChangeArrowheads="1" noChangeShapeType="1" noTextEdit="1"/>
              </p:cNvSpPr>
              <p:nvPr/>
            </p:nvSpPr>
            <p:spPr>
              <a:xfrm>
                <a:off x="762000" y="962232"/>
                <a:ext cx="9677400" cy="1508105"/>
              </a:xfrm>
              <a:prstGeom prst="rect">
                <a:avLst/>
              </a:prstGeom>
              <a:blipFill>
                <a:blip r:embed="rId3"/>
                <a:stretch>
                  <a:fillRect l="-756" t="-3644" b="-80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382A08C6-5690-6C15-D517-75E85F84C4A5}"/>
                  </a:ext>
                </a:extLst>
              </p:cNvPr>
              <p:cNvSpPr/>
              <p:nvPr/>
            </p:nvSpPr>
            <p:spPr>
              <a:xfrm>
                <a:off x="8872001" y="1857579"/>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𝑋</m:t>
                      </m:r>
                    </m:oMath>
                  </m:oMathPara>
                </a14:m>
                <a:endParaRPr lang="en-US" sz="2200" dirty="0">
                  <a:latin typeface="Times New Roman" panose="02020603050405020304" pitchFamily="18" charset="0"/>
                </a:endParaRPr>
              </a:p>
            </p:txBody>
          </p:sp>
        </mc:Choice>
        <mc:Fallback xmlns="">
          <p:sp>
            <p:nvSpPr>
              <p:cNvPr id="4" name="Oval 3">
                <a:extLst>
                  <a:ext uri="{FF2B5EF4-FFF2-40B4-BE49-F238E27FC236}">
                    <a16:creationId xmlns:a16="http://schemas.microsoft.com/office/drawing/2014/main" id="{382A08C6-5690-6C15-D517-75E85F84C4A5}"/>
                  </a:ext>
                </a:extLst>
              </p:cNvPr>
              <p:cNvSpPr>
                <a:spLocks noRot="1" noChangeAspect="1" noMove="1" noResize="1" noEditPoints="1" noAdjustHandles="1" noChangeArrowheads="1" noChangeShapeType="1" noTextEdit="1"/>
              </p:cNvSpPr>
              <p:nvPr/>
            </p:nvSpPr>
            <p:spPr>
              <a:xfrm>
                <a:off x="8872001" y="1857579"/>
                <a:ext cx="731520" cy="731520"/>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CFBCC196-E416-E986-EE60-06957752C2F5}"/>
                  </a:ext>
                </a:extLst>
              </p:cNvPr>
              <p:cNvSpPr/>
              <p:nvPr/>
            </p:nvSpPr>
            <p:spPr>
              <a:xfrm>
                <a:off x="10226040" y="962232"/>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𝑌</m:t>
                      </m:r>
                    </m:oMath>
                  </m:oMathPara>
                </a14:m>
                <a:endParaRPr lang="en-US" sz="2200" dirty="0">
                  <a:latin typeface="Times New Roman" panose="02020603050405020304" pitchFamily="18" charset="0"/>
                </a:endParaRPr>
              </a:p>
            </p:txBody>
          </p:sp>
        </mc:Choice>
        <mc:Fallback xmlns="">
          <p:sp>
            <p:nvSpPr>
              <p:cNvPr id="6" name="Oval 5">
                <a:extLst>
                  <a:ext uri="{FF2B5EF4-FFF2-40B4-BE49-F238E27FC236}">
                    <a16:creationId xmlns:a16="http://schemas.microsoft.com/office/drawing/2014/main" id="{CFBCC196-E416-E986-EE60-06957752C2F5}"/>
                  </a:ext>
                </a:extLst>
              </p:cNvPr>
              <p:cNvSpPr>
                <a:spLocks noRot="1" noChangeAspect="1" noMove="1" noResize="1" noEditPoints="1" noAdjustHandles="1" noChangeArrowheads="1" noChangeShapeType="1" noTextEdit="1"/>
              </p:cNvSpPr>
              <p:nvPr/>
            </p:nvSpPr>
            <p:spPr>
              <a:xfrm>
                <a:off x="10226040" y="962232"/>
                <a:ext cx="731520" cy="731520"/>
              </a:xfrm>
              <a:prstGeom prst="ellipse">
                <a:avLst/>
              </a:prstGeom>
              <a:blipFill>
                <a:blip r:embed="rId5"/>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BF23FB0B-C580-8EB2-AEAE-9229E0D7C0CA}"/>
              </a:ext>
            </a:extLst>
          </p:cNvPr>
          <p:cNvCxnSpPr>
            <a:cxnSpLocks/>
            <a:stCxn id="15" idx="6"/>
            <a:endCxn id="6" idx="2"/>
          </p:cNvCxnSpPr>
          <p:nvPr/>
        </p:nvCxnSpPr>
        <p:spPr>
          <a:xfrm>
            <a:off x="8177372" y="1327992"/>
            <a:ext cx="2048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5D49238-D3CE-4C49-F8C4-43FAF05ACAD7}"/>
              </a:ext>
            </a:extLst>
          </p:cNvPr>
          <p:cNvCxnSpPr>
            <a:cxnSpLocks/>
            <a:stCxn id="6" idx="3"/>
            <a:endCxn id="4" idx="6"/>
          </p:cNvCxnSpPr>
          <p:nvPr/>
        </p:nvCxnSpPr>
        <p:spPr>
          <a:xfrm flipH="1">
            <a:off x="9603521" y="1586623"/>
            <a:ext cx="729648" cy="6367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1542BC0F-BA83-DFCD-89CD-176BCE2682DB}"/>
                  </a:ext>
                </a:extLst>
              </p:cNvPr>
              <p:cNvSpPr/>
              <p:nvPr/>
            </p:nvSpPr>
            <p:spPr>
              <a:xfrm>
                <a:off x="7445852" y="962232"/>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𝐷</m:t>
                      </m:r>
                    </m:oMath>
                  </m:oMathPara>
                </a14:m>
                <a:endParaRPr lang="en-US" sz="2200" dirty="0">
                  <a:latin typeface="Times New Roman" panose="02020603050405020304" pitchFamily="18" charset="0"/>
                </a:endParaRPr>
              </a:p>
            </p:txBody>
          </p:sp>
        </mc:Choice>
        <mc:Fallback xmlns="">
          <p:sp>
            <p:nvSpPr>
              <p:cNvPr id="15" name="Oval 14">
                <a:extLst>
                  <a:ext uri="{FF2B5EF4-FFF2-40B4-BE49-F238E27FC236}">
                    <a16:creationId xmlns:a16="http://schemas.microsoft.com/office/drawing/2014/main" id="{1542BC0F-BA83-DFCD-89CD-176BCE2682DB}"/>
                  </a:ext>
                </a:extLst>
              </p:cNvPr>
              <p:cNvSpPr>
                <a:spLocks noRot="1" noChangeAspect="1" noMove="1" noResize="1" noEditPoints="1" noAdjustHandles="1" noChangeArrowheads="1" noChangeShapeType="1" noTextEdit="1"/>
              </p:cNvSpPr>
              <p:nvPr/>
            </p:nvSpPr>
            <p:spPr>
              <a:xfrm>
                <a:off x="7445852" y="962232"/>
                <a:ext cx="731520" cy="731520"/>
              </a:xfrm>
              <a:prstGeom prst="ellipse">
                <a:avLst/>
              </a:prstGeom>
              <a:blipFill>
                <a:blip r:embed="rId6"/>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68D6C2B5-8EE5-D127-AE5B-ED4B1B986D66}"/>
              </a:ext>
            </a:extLst>
          </p:cNvPr>
          <p:cNvCxnSpPr>
            <a:cxnSpLocks/>
            <a:stCxn id="15" idx="5"/>
            <a:endCxn id="4" idx="2"/>
          </p:cNvCxnSpPr>
          <p:nvPr/>
        </p:nvCxnSpPr>
        <p:spPr>
          <a:xfrm>
            <a:off x="8070243" y="1586623"/>
            <a:ext cx="801758" cy="6367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4EAE8F2-C3C8-9C87-1671-2314EF50FBAA}"/>
              </a:ext>
            </a:extLst>
          </p:cNvPr>
          <p:cNvSpPr txBox="1"/>
          <p:nvPr/>
        </p:nvSpPr>
        <p:spPr>
          <a:xfrm>
            <a:off x="762000" y="2674947"/>
            <a:ext cx="9677400" cy="1862048"/>
          </a:xfrm>
          <a:prstGeom prst="rect">
            <a:avLst/>
          </a:prstGeom>
          <a:noFill/>
        </p:spPr>
        <p:txBody>
          <a:bodyPr wrap="square" rtlCol="0">
            <a:spAutoFit/>
          </a:bodyPr>
          <a:lstStyle/>
          <a:p>
            <a:r>
              <a:rPr lang="en-US" sz="2300" b="1" dirty="0">
                <a:latin typeface="Times New Roman" panose="02020603050405020304" pitchFamily="18" charset="0"/>
                <a:cs typeface="Times New Roman" panose="02020603050405020304" pitchFamily="18" charset="0"/>
              </a:rPr>
              <a:t>Lots of examples of this: </a:t>
            </a:r>
          </a:p>
          <a:p>
            <a:pPr marL="342900" indent="-342900">
              <a:buFont typeface="Arial" panose="020B0604020202020204" pitchFamily="34" charset="0"/>
              <a:buChar char="•"/>
            </a:pPr>
            <a:r>
              <a:rPr lang="en-US" sz="2300" dirty="0" err="1">
                <a:latin typeface="Times New Roman" panose="02020603050405020304" pitchFamily="18" charset="0"/>
                <a:cs typeface="Times New Roman" panose="02020603050405020304" pitchFamily="18" charset="0"/>
              </a:rPr>
              <a:t>Berkson’s</a:t>
            </a:r>
            <a:r>
              <a:rPr lang="en-US" sz="2300" dirty="0">
                <a:latin typeface="Times New Roman" panose="02020603050405020304" pitchFamily="18" charset="0"/>
                <a:cs typeface="Times New Roman" panose="02020603050405020304" pitchFamily="18" charset="0"/>
              </a:rPr>
              <a:t> paradox</a:t>
            </a:r>
          </a:p>
          <a:p>
            <a:pPr marL="342900" indent="-342900">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Sample </a:t>
            </a:r>
            <a:r>
              <a:rPr lang="en-US" sz="2300" b="1" dirty="0">
                <a:latin typeface="Times New Roman" panose="02020603050405020304" pitchFamily="18" charset="0"/>
                <a:cs typeface="Times New Roman" panose="02020603050405020304" pitchFamily="18" charset="0"/>
              </a:rPr>
              <a:t>selection</a:t>
            </a:r>
            <a:r>
              <a:rPr lang="en-US" sz="2300" dirty="0">
                <a:latin typeface="Times New Roman" panose="02020603050405020304" pitchFamily="18" charset="0"/>
                <a:cs typeface="Times New Roman" panose="02020603050405020304" pitchFamily="18" charset="0"/>
              </a:rPr>
              <a:t> in economics</a:t>
            </a:r>
          </a:p>
          <a:p>
            <a:pPr marL="342900" indent="-342900">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Differential </a:t>
            </a:r>
            <a:r>
              <a:rPr lang="en-US" sz="2300" b="1" dirty="0">
                <a:latin typeface="Times New Roman" panose="02020603050405020304" pitchFamily="18" charset="0"/>
                <a:cs typeface="Times New Roman" panose="02020603050405020304" pitchFamily="18" charset="0"/>
              </a:rPr>
              <a:t>attrition</a:t>
            </a:r>
            <a:r>
              <a:rPr lang="en-US" sz="2300" dirty="0">
                <a:latin typeface="Times New Roman" panose="02020603050405020304" pitchFamily="18" charset="0"/>
                <a:cs typeface="Times New Roman" panose="02020603050405020304" pitchFamily="18" charset="0"/>
              </a:rPr>
              <a:t> across groups</a:t>
            </a:r>
          </a:p>
          <a:p>
            <a:pPr marL="342900" indent="-342900">
              <a:buFont typeface="Arial" panose="020B0604020202020204" pitchFamily="34" charset="0"/>
              <a:buChar char="•"/>
            </a:pPr>
            <a:endParaRPr lang="en-US" sz="2300" dirty="0">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CD185689-F705-1298-2A8A-C129FA6F814E}"/>
              </a:ext>
            </a:extLst>
          </p:cNvPr>
          <p:cNvPicPr>
            <a:picLocks noChangeAspect="1"/>
          </p:cNvPicPr>
          <p:nvPr/>
        </p:nvPicPr>
        <p:blipFill>
          <a:blip r:embed="rId7"/>
          <a:stretch>
            <a:fillRect/>
          </a:stretch>
        </p:blipFill>
        <p:spPr>
          <a:xfrm>
            <a:off x="5314966" y="4114800"/>
            <a:ext cx="6852972" cy="2666767"/>
          </a:xfrm>
          <a:prstGeom prst="rect">
            <a:avLst/>
          </a:prstGeom>
        </p:spPr>
      </p:pic>
    </p:spTree>
    <p:extLst>
      <p:ext uri="{BB962C8B-B14F-4D97-AF65-F5344CB8AC3E}">
        <p14:creationId xmlns:p14="http://schemas.microsoft.com/office/powerpoint/2010/main" val="3474075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77400" cy="624840"/>
          </a:xfrm>
        </p:spPr>
        <p:txBody>
          <a:bodyPr>
            <a:normAutofit fontScale="90000"/>
          </a:bodyPr>
          <a:lstStyle/>
          <a:p>
            <a:r>
              <a:rPr lang="en-US" dirty="0">
                <a:cs typeface="Times New Roman" panose="02020603050405020304" pitchFamily="18" charset="0"/>
              </a:rPr>
              <a:t>What should you </a:t>
            </a:r>
            <a:r>
              <a:rPr lang="en-US" b="1" u="sng" dirty="0">
                <a:cs typeface="Times New Roman" panose="02020603050405020304" pitchFamily="18" charset="0"/>
              </a:rPr>
              <a:t>not </a:t>
            </a:r>
            <a:r>
              <a:rPr lang="en-US" dirty="0">
                <a:cs typeface="Times New Roman" panose="02020603050405020304" pitchFamily="18" charset="0"/>
              </a:rPr>
              <a:t>control for? </a:t>
            </a:r>
            <a:r>
              <a:rPr lang="en-US" b="1" dirty="0">
                <a:cs typeface="Times New Roman" panose="02020603050405020304" pitchFamily="18" charset="0"/>
              </a:rPr>
              <a:t>Colliders</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B2FA67-7FB9-4522-8856-77EC1EBC7712}"/>
                  </a:ext>
                </a:extLst>
              </p:cNvPr>
              <p:cNvSpPr txBox="1"/>
              <p:nvPr/>
            </p:nvSpPr>
            <p:spPr>
              <a:xfrm>
                <a:off x="762000" y="962232"/>
                <a:ext cx="9677400" cy="1508105"/>
              </a:xfrm>
              <a:prstGeom prst="rect">
                <a:avLst/>
              </a:prstGeom>
              <a:noFill/>
            </p:spPr>
            <p:txBody>
              <a:bodyPr wrap="square" rtlCol="0">
                <a:spAutoFit/>
              </a:bodyPr>
              <a:lstStyle/>
              <a:p>
                <a:pPr marL="342900" indent="-342900">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What if there are variables that are </a:t>
                </a:r>
                <a:r>
                  <a:rPr lang="en-US" sz="2300" u="sng" dirty="0">
                    <a:latin typeface="Times New Roman" panose="02020603050405020304" pitchFamily="18" charset="0"/>
                    <a:cs typeface="Times New Roman" panose="02020603050405020304" pitchFamily="18" charset="0"/>
                  </a:rPr>
                  <a:t>outcomes </a:t>
                </a:r>
                <a:r>
                  <a:rPr lang="en-US" sz="2300" dirty="0">
                    <a:latin typeface="Times New Roman" panose="02020603050405020304" pitchFamily="18" charset="0"/>
                    <a:cs typeface="Times New Roman" panose="02020603050405020304" pitchFamily="18" charset="0"/>
                  </a:rPr>
                  <a:t>of </a:t>
                </a:r>
              </a:p>
              <a:p>
                <a:pPr lvl="1"/>
                <a14:m>
                  <m:oMath xmlns:m="http://schemas.openxmlformats.org/officeDocument/2006/math">
                    <m:r>
                      <a:rPr lang="en-US" sz="2300" b="0" i="1" smtClean="0">
                        <a:latin typeface="Cambria Math" panose="02040503050406030204" pitchFamily="18" charset="0"/>
                        <a:cs typeface="Times New Roman" panose="02020603050405020304" pitchFamily="18" charset="0"/>
                      </a:rPr>
                      <m:t>𝐷</m:t>
                    </m:r>
                  </m:oMath>
                </a14:m>
                <a:r>
                  <a:rPr lang="en-US" sz="2300" dirty="0">
                    <a:latin typeface="Times New Roman" panose="02020603050405020304" pitchFamily="18" charset="0"/>
                    <a:cs typeface="Times New Roman" panose="02020603050405020304" pitchFamily="18" charset="0"/>
                  </a:rPr>
                  <a:t> and </a:t>
                </a:r>
                <a14:m>
                  <m:oMath xmlns:m="http://schemas.openxmlformats.org/officeDocument/2006/math">
                    <m:r>
                      <a:rPr lang="en-US" sz="2300" b="0" i="1" smtClean="0">
                        <a:latin typeface="Cambria Math" panose="02040503050406030204" pitchFamily="18" charset="0"/>
                        <a:cs typeface="Times New Roman" panose="02020603050405020304" pitchFamily="18" charset="0"/>
                      </a:rPr>
                      <m:t>𝑌</m:t>
                    </m:r>
                  </m:oMath>
                </a14:m>
                <a:r>
                  <a:rPr lang="en-US" sz="23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These are called </a:t>
                </a:r>
                <a:r>
                  <a:rPr lang="en-US" sz="2300" u="sng" dirty="0">
                    <a:latin typeface="Times New Roman" panose="02020603050405020304" pitchFamily="18" charset="0"/>
                    <a:cs typeface="Times New Roman" panose="02020603050405020304" pitchFamily="18" charset="0"/>
                  </a:rPr>
                  <a:t>colliders</a:t>
                </a:r>
                <a:r>
                  <a:rPr lang="en-US" sz="2300" dirty="0">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r>
                  <a:rPr lang="en-US" sz="2300" u="sng" dirty="0">
                    <a:latin typeface="Times New Roman" panose="02020603050405020304" pitchFamily="18" charset="0"/>
                    <a:cs typeface="Times New Roman" panose="02020603050405020304" pitchFamily="18" charset="0"/>
                  </a:rPr>
                  <a:t>Controlling for them will </a:t>
                </a:r>
                <a:r>
                  <a:rPr lang="en-US" sz="2300" i="1" u="sng" dirty="0">
                    <a:latin typeface="Times New Roman" panose="02020603050405020304" pitchFamily="18" charset="0"/>
                    <a:cs typeface="Times New Roman" panose="02020603050405020304" pitchFamily="18" charset="0"/>
                  </a:rPr>
                  <a:t>re-open </a:t>
                </a:r>
                <a:r>
                  <a:rPr lang="en-US" sz="2300" u="sng" dirty="0">
                    <a:latin typeface="Times New Roman" panose="02020603050405020304" pitchFamily="18" charset="0"/>
                    <a:cs typeface="Times New Roman" panose="02020603050405020304" pitchFamily="18" charset="0"/>
                  </a:rPr>
                  <a:t>back doors you don’t want!</a:t>
                </a:r>
              </a:p>
            </p:txBody>
          </p:sp>
        </mc:Choice>
        <mc:Fallback xmlns="">
          <p:sp>
            <p:nvSpPr>
              <p:cNvPr id="3" name="TextBox 2">
                <a:extLst>
                  <a:ext uri="{FF2B5EF4-FFF2-40B4-BE49-F238E27FC236}">
                    <a16:creationId xmlns:a16="http://schemas.microsoft.com/office/drawing/2014/main" id="{DCB2FA67-7FB9-4522-8856-77EC1EBC7712}"/>
                  </a:ext>
                </a:extLst>
              </p:cNvPr>
              <p:cNvSpPr txBox="1">
                <a:spLocks noRot="1" noChangeAspect="1" noMove="1" noResize="1" noEditPoints="1" noAdjustHandles="1" noChangeArrowheads="1" noChangeShapeType="1" noTextEdit="1"/>
              </p:cNvSpPr>
              <p:nvPr/>
            </p:nvSpPr>
            <p:spPr>
              <a:xfrm>
                <a:off x="762000" y="962232"/>
                <a:ext cx="9677400" cy="1508105"/>
              </a:xfrm>
              <a:prstGeom prst="rect">
                <a:avLst/>
              </a:prstGeom>
              <a:blipFill>
                <a:blip r:embed="rId3"/>
                <a:stretch>
                  <a:fillRect l="-756" t="-3644" b="-80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382A08C6-5690-6C15-D517-75E85F84C4A5}"/>
                  </a:ext>
                </a:extLst>
              </p:cNvPr>
              <p:cNvSpPr/>
              <p:nvPr/>
            </p:nvSpPr>
            <p:spPr>
              <a:xfrm>
                <a:off x="8872001" y="1857579"/>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𝑋</m:t>
                      </m:r>
                    </m:oMath>
                  </m:oMathPara>
                </a14:m>
                <a:endParaRPr lang="en-US" sz="2200" dirty="0">
                  <a:latin typeface="Times New Roman" panose="02020603050405020304" pitchFamily="18" charset="0"/>
                </a:endParaRPr>
              </a:p>
            </p:txBody>
          </p:sp>
        </mc:Choice>
        <mc:Fallback xmlns="">
          <p:sp>
            <p:nvSpPr>
              <p:cNvPr id="4" name="Oval 3">
                <a:extLst>
                  <a:ext uri="{FF2B5EF4-FFF2-40B4-BE49-F238E27FC236}">
                    <a16:creationId xmlns:a16="http://schemas.microsoft.com/office/drawing/2014/main" id="{382A08C6-5690-6C15-D517-75E85F84C4A5}"/>
                  </a:ext>
                </a:extLst>
              </p:cNvPr>
              <p:cNvSpPr>
                <a:spLocks noRot="1" noChangeAspect="1" noMove="1" noResize="1" noEditPoints="1" noAdjustHandles="1" noChangeArrowheads="1" noChangeShapeType="1" noTextEdit="1"/>
              </p:cNvSpPr>
              <p:nvPr/>
            </p:nvSpPr>
            <p:spPr>
              <a:xfrm>
                <a:off x="8872001" y="1857579"/>
                <a:ext cx="731520" cy="731520"/>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CFBCC196-E416-E986-EE60-06957752C2F5}"/>
                  </a:ext>
                </a:extLst>
              </p:cNvPr>
              <p:cNvSpPr/>
              <p:nvPr/>
            </p:nvSpPr>
            <p:spPr>
              <a:xfrm>
                <a:off x="10226040" y="962232"/>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𝑌</m:t>
                      </m:r>
                    </m:oMath>
                  </m:oMathPara>
                </a14:m>
                <a:endParaRPr lang="en-US" sz="2200" dirty="0">
                  <a:latin typeface="Times New Roman" panose="02020603050405020304" pitchFamily="18" charset="0"/>
                </a:endParaRPr>
              </a:p>
            </p:txBody>
          </p:sp>
        </mc:Choice>
        <mc:Fallback xmlns="">
          <p:sp>
            <p:nvSpPr>
              <p:cNvPr id="6" name="Oval 5">
                <a:extLst>
                  <a:ext uri="{FF2B5EF4-FFF2-40B4-BE49-F238E27FC236}">
                    <a16:creationId xmlns:a16="http://schemas.microsoft.com/office/drawing/2014/main" id="{CFBCC196-E416-E986-EE60-06957752C2F5}"/>
                  </a:ext>
                </a:extLst>
              </p:cNvPr>
              <p:cNvSpPr>
                <a:spLocks noRot="1" noChangeAspect="1" noMove="1" noResize="1" noEditPoints="1" noAdjustHandles="1" noChangeArrowheads="1" noChangeShapeType="1" noTextEdit="1"/>
              </p:cNvSpPr>
              <p:nvPr/>
            </p:nvSpPr>
            <p:spPr>
              <a:xfrm>
                <a:off x="10226040" y="962232"/>
                <a:ext cx="731520" cy="731520"/>
              </a:xfrm>
              <a:prstGeom prst="ellipse">
                <a:avLst/>
              </a:prstGeom>
              <a:blipFill>
                <a:blip r:embed="rId5"/>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BF23FB0B-C580-8EB2-AEAE-9229E0D7C0CA}"/>
              </a:ext>
            </a:extLst>
          </p:cNvPr>
          <p:cNvCxnSpPr>
            <a:cxnSpLocks/>
            <a:stCxn id="15" idx="6"/>
            <a:endCxn id="6" idx="2"/>
          </p:cNvCxnSpPr>
          <p:nvPr/>
        </p:nvCxnSpPr>
        <p:spPr>
          <a:xfrm>
            <a:off x="8177372" y="1327992"/>
            <a:ext cx="2048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5D49238-D3CE-4C49-F8C4-43FAF05ACAD7}"/>
              </a:ext>
            </a:extLst>
          </p:cNvPr>
          <p:cNvCxnSpPr>
            <a:cxnSpLocks/>
            <a:stCxn id="6" idx="3"/>
            <a:endCxn id="4" idx="6"/>
          </p:cNvCxnSpPr>
          <p:nvPr/>
        </p:nvCxnSpPr>
        <p:spPr>
          <a:xfrm flipH="1">
            <a:off x="9603521" y="1586623"/>
            <a:ext cx="729648" cy="6367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1542BC0F-BA83-DFCD-89CD-176BCE2682DB}"/>
                  </a:ext>
                </a:extLst>
              </p:cNvPr>
              <p:cNvSpPr/>
              <p:nvPr/>
            </p:nvSpPr>
            <p:spPr>
              <a:xfrm>
                <a:off x="7445852" y="962232"/>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𝐷</m:t>
                      </m:r>
                    </m:oMath>
                  </m:oMathPara>
                </a14:m>
                <a:endParaRPr lang="en-US" sz="2200" dirty="0">
                  <a:latin typeface="Times New Roman" panose="02020603050405020304" pitchFamily="18" charset="0"/>
                </a:endParaRPr>
              </a:p>
            </p:txBody>
          </p:sp>
        </mc:Choice>
        <mc:Fallback xmlns="">
          <p:sp>
            <p:nvSpPr>
              <p:cNvPr id="15" name="Oval 14">
                <a:extLst>
                  <a:ext uri="{FF2B5EF4-FFF2-40B4-BE49-F238E27FC236}">
                    <a16:creationId xmlns:a16="http://schemas.microsoft.com/office/drawing/2014/main" id="{1542BC0F-BA83-DFCD-89CD-176BCE2682DB}"/>
                  </a:ext>
                </a:extLst>
              </p:cNvPr>
              <p:cNvSpPr>
                <a:spLocks noRot="1" noChangeAspect="1" noMove="1" noResize="1" noEditPoints="1" noAdjustHandles="1" noChangeArrowheads="1" noChangeShapeType="1" noTextEdit="1"/>
              </p:cNvSpPr>
              <p:nvPr/>
            </p:nvSpPr>
            <p:spPr>
              <a:xfrm>
                <a:off x="7445852" y="962232"/>
                <a:ext cx="731520" cy="731520"/>
              </a:xfrm>
              <a:prstGeom prst="ellipse">
                <a:avLst/>
              </a:prstGeom>
              <a:blipFill>
                <a:blip r:embed="rId6"/>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68D6C2B5-8EE5-D127-AE5B-ED4B1B986D66}"/>
              </a:ext>
            </a:extLst>
          </p:cNvPr>
          <p:cNvCxnSpPr>
            <a:cxnSpLocks/>
            <a:stCxn id="15" idx="5"/>
            <a:endCxn id="4" idx="2"/>
          </p:cNvCxnSpPr>
          <p:nvPr/>
        </p:nvCxnSpPr>
        <p:spPr>
          <a:xfrm>
            <a:off x="8070243" y="1586623"/>
            <a:ext cx="801758" cy="6367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4EAE8F2-C3C8-9C87-1671-2314EF50FBAA}"/>
              </a:ext>
            </a:extLst>
          </p:cNvPr>
          <p:cNvSpPr txBox="1"/>
          <p:nvPr/>
        </p:nvSpPr>
        <p:spPr>
          <a:xfrm>
            <a:off x="762000" y="2674947"/>
            <a:ext cx="9677400" cy="1923604"/>
          </a:xfrm>
          <a:prstGeom prst="rect">
            <a:avLst/>
          </a:prstGeom>
          <a:noFill/>
        </p:spPr>
        <p:txBody>
          <a:bodyPr wrap="square" rtlCol="0">
            <a:spAutoFit/>
          </a:bodyPr>
          <a:lstStyle/>
          <a:p>
            <a:r>
              <a:rPr lang="en-US" sz="2300" b="1" dirty="0">
                <a:latin typeface="Times New Roman" panose="02020603050405020304" pitchFamily="18" charset="0"/>
                <a:cs typeface="Times New Roman" panose="02020603050405020304" pitchFamily="18" charset="0"/>
              </a:rPr>
              <a:t>What is the collider bias here?</a:t>
            </a:r>
          </a:p>
          <a:p>
            <a:r>
              <a:rPr lang="en-US" sz="2300" dirty="0">
                <a:latin typeface="Times New Roman" panose="02020603050405020304" pitchFamily="18" charset="0"/>
                <a:cs typeface="Times New Roman" panose="02020603050405020304" pitchFamily="18" charset="0"/>
              </a:rPr>
              <a:t>“</a:t>
            </a:r>
            <a:r>
              <a:rPr lang="en-US" sz="2400" b="0" i="0" dirty="0">
                <a:solidFill>
                  <a:srgbClr val="333333"/>
                </a:solidFill>
                <a:effectLst/>
                <a:latin typeface="Guardian TextSans Web"/>
              </a:rPr>
              <a:t>In an observational study of 4480 patients with confirmed COVID-19 published in </a:t>
            </a:r>
            <a:r>
              <a:rPr lang="en-US" sz="2400" b="0" i="1" dirty="0">
                <a:solidFill>
                  <a:srgbClr val="333333"/>
                </a:solidFill>
                <a:effectLst/>
                <a:latin typeface="Guardian TextSans Web"/>
              </a:rPr>
              <a:t>JAMA</a:t>
            </a:r>
            <a:r>
              <a:rPr lang="en-US" sz="2400" b="0" i="0" dirty="0">
                <a:solidFill>
                  <a:srgbClr val="333333"/>
                </a:solidFill>
                <a:effectLst/>
                <a:latin typeface="Guardian TextSans Web"/>
              </a:rPr>
              <a:t>, </a:t>
            </a:r>
            <a:r>
              <a:rPr lang="en-US" sz="2400" b="0" i="0" dirty="0" err="1">
                <a:solidFill>
                  <a:srgbClr val="333333"/>
                </a:solidFill>
                <a:effectLst/>
                <a:latin typeface="Guardian TextSans Web"/>
              </a:rPr>
              <a:t>Fosbøl</a:t>
            </a:r>
            <a:r>
              <a:rPr lang="en-US" sz="2400" b="0" i="0" dirty="0">
                <a:solidFill>
                  <a:srgbClr val="333333"/>
                </a:solidFill>
                <a:effectLst/>
                <a:latin typeface="Guardian TextSans Web"/>
              </a:rPr>
              <a:t> et al</a:t>
            </a:r>
            <a:r>
              <a:rPr lang="en-US" sz="2400" b="0" i="0" u="none" strike="noStrike" baseline="30000" dirty="0">
                <a:solidFill>
                  <a:srgbClr val="981B1E"/>
                </a:solidFill>
                <a:effectLst/>
                <a:latin typeface="Guardian TextSans Web"/>
                <a:hlinkClick r:id="rId7"/>
              </a:rPr>
              <a:t>4</a:t>
            </a:r>
            <a:r>
              <a:rPr lang="en-US" sz="2400" b="0" i="0" dirty="0">
                <a:solidFill>
                  <a:srgbClr val="333333"/>
                </a:solidFill>
                <a:effectLst/>
                <a:latin typeface="Guardian TextSans Web"/>
              </a:rPr>
              <a:t> found no increase in mortality among patients using angiotensin-converting enzyme inhibitors (ACEIs) or angiotensin receptor blockers (ARBs). </a:t>
            </a:r>
            <a:endParaRPr lang="en-US" sz="2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0819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Last time:</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1"/>
                <a:ext cx="10363200" cy="5141388"/>
              </a:xfrm>
            </p:spPr>
            <p:txBody>
              <a:bodyPr>
                <a:normAutofit/>
              </a:bodyPr>
              <a:lstStyle/>
              <a:p>
                <a:r>
                  <a:rPr lang="en-US" sz="2400" dirty="0">
                    <a:latin typeface="Times New Roman" panose="02020603050405020304" pitchFamily="18" charset="0"/>
                    <a:cs typeface="Times New Roman" panose="02020603050405020304" pitchFamily="18" charset="0"/>
                  </a:rPr>
                  <a:t>Probability, coding review</a:t>
                </a:r>
              </a:p>
              <a:p>
                <a:r>
                  <a:rPr lang="en-US" sz="2400" dirty="0">
                    <a:latin typeface="Times New Roman" panose="02020603050405020304" pitchFamily="18" charset="0"/>
                    <a:cs typeface="Times New Roman" panose="02020603050405020304" pitchFamily="18" charset="0"/>
                  </a:rPr>
                  <a:t>Introduction to linear regression</a:t>
                </a:r>
              </a:p>
              <a:p>
                <a:pPr lvl="1"/>
                <a:r>
                  <a:rPr lang="en-US" sz="2200" dirty="0">
                    <a:cs typeface="Times New Roman" panose="02020603050405020304" pitchFamily="18" charset="0"/>
                  </a:rPr>
                  <a:t>Single explanatory variable: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𝑦</m:t>
                    </m:r>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𝛽</m:t>
                        </m:r>
                      </m:e>
                      <m:sub>
                        <m:r>
                          <a:rPr lang="en-US" sz="2200" b="0" i="1" smtClean="0">
                            <a:latin typeface="Cambria Math" panose="02040503050406030204" pitchFamily="18" charset="0"/>
                            <a:cs typeface="Times New Roman" panose="02020603050405020304" pitchFamily="18" charset="0"/>
                          </a:rPr>
                          <m:t>0</m:t>
                        </m:r>
                      </m:sub>
                    </m:sSub>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𝛽</m:t>
                        </m:r>
                      </m:e>
                      <m:sub>
                        <m:r>
                          <a:rPr lang="en-US" sz="2200" b="0" i="1" smtClean="0">
                            <a:latin typeface="Cambria Math" panose="02040503050406030204" pitchFamily="18" charset="0"/>
                            <a:cs typeface="Times New Roman" panose="02020603050405020304" pitchFamily="18" charset="0"/>
                          </a:rPr>
                          <m:t>1</m:t>
                        </m:r>
                      </m:sub>
                    </m:sSub>
                    <m:r>
                      <a:rPr lang="en-US" sz="2200" b="0" i="1" smtClean="0">
                        <a:latin typeface="Cambria Math" panose="02040503050406030204" pitchFamily="18" charset="0"/>
                        <a:cs typeface="Times New Roman" panose="02020603050405020304" pitchFamily="18" charset="0"/>
                      </a:rPr>
                      <m:t>𝑥</m:t>
                    </m:r>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𝜀</m:t>
                    </m:r>
                  </m:oMath>
                </a14:m>
                <a:endParaRPr lang="en-US" sz="2200" dirty="0">
                  <a:latin typeface="Times New Roman" panose="02020603050405020304" pitchFamily="18" charset="0"/>
                  <a:cs typeface="Times New Roman" panose="02020603050405020304" pitchFamily="18" charset="0"/>
                </a:endParaRPr>
              </a:p>
              <a:p>
                <a:pPr lvl="1"/>
                <a:r>
                  <a:rPr lang="en-US" sz="2200" dirty="0">
                    <a:cs typeface="Times New Roman" panose="02020603050405020304" pitchFamily="18" charset="0"/>
                  </a:rPr>
                  <a:t>Estimation: best linear fit through data</a:t>
                </a:r>
              </a:p>
              <a:p>
                <a:pPr lvl="1"/>
                <a:r>
                  <a:rPr lang="en-US" sz="2200" dirty="0">
                    <a:cs typeface="Times New Roman" panose="02020603050405020304" pitchFamily="18" charset="0"/>
                  </a:rPr>
                  <a:t>Assumptions required for unbiasedness, so that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𝔼</m:t>
                    </m:r>
                    <m:d>
                      <m:dPr>
                        <m:begChr m:val="["/>
                        <m:endChr m:val="]"/>
                        <m:ctrlPr>
                          <a:rPr lang="en-US" sz="2200" b="0" i="1" smtClean="0">
                            <a:latin typeface="Cambria Math" panose="02040503050406030204" pitchFamily="18" charset="0"/>
                            <a:cs typeface="Times New Roman" panose="02020603050405020304" pitchFamily="18" charset="0"/>
                          </a:rPr>
                        </m:ctrlPr>
                      </m:dPr>
                      <m:e>
                        <m:sSub>
                          <m:sSubPr>
                            <m:ctrlPr>
                              <a:rPr lang="en-US" sz="2200" b="0" i="1" smtClean="0">
                                <a:latin typeface="Cambria Math" panose="02040503050406030204" pitchFamily="18" charset="0"/>
                                <a:cs typeface="Times New Roman" panose="02020603050405020304" pitchFamily="18" charset="0"/>
                              </a:rPr>
                            </m:ctrlPr>
                          </m:sSubPr>
                          <m:e>
                            <m:acc>
                              <m:accPr>
                                <m:chr m:val="̂"/>
                                <m:ctrlPr>
                                  <a:rPr lang="en-US" sz="2200" b="0" i="1" smtClean="0">
                                    <a:latin typeface="Cambria Math" panose="02040503050406030204" pitchFamily="18" charset="0"/>
                                    <a:cs typeface="Times New Roman" panose="02020603050405020304" pitchFamily="18" charset="0"/>
                                  </a:rPr>
                                </m:ctrlPr>
                              </m:accPr>
                              <m:e>
                                <m:r>
                                  <a:rPr lang="en-US" sz="2200" b="0" i="1" smtClean="0">
                                    <a:latin typeface="Cambria Math" panose="02040503050406030204" pitchFamily="18" charset="0"/>
                                    <a:cs typeface="Times New Roman" panose="02020603050405020304" pitchFamily="18" charset="0"/>
                                  </a:rPr>
                                  <m:t>𝛽</m:t>
                                </m:r>
                              </m:e>
                            </m:acc>
                          </m:e>
                          <m:sub>
                            <m:r>
                              <a:rPr lang="en-US" sz="2200" b="0" i="1" smtClean="0">
                                <a:latin typeface="Cambria Math" panose="02040503050406030204" pitchFamily="18" charset="0"/>
                                <a:cs typeface="Times New Roman" panose="02020603050405020304" pitchFamily="18" charset="0"/>
                              </a:rPr>
                              <m:t>1</m:t>
                            </m:r>
                          </m:sub>
                        </m:sSub>
                      </m:e>
                    </m:d>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𝛽</m:t>
                        </m:r>
                      </m:e>
                      <m:sub>
                        <m:r>
                          <a:rPr lang="en-US" sz="2200" b="0" i="1" smtClean="0">
                            <a:latin typeface="Cambria Math" panose="02040503050406030204" pitchFamily="18" charset="0"/>
                            <a:cs typeface="Times New Roman" panose="02020603050405020304" pitchFamily="18" charset="0"/>
                          </a:rPr>
                          <m:t>1</m:t>
                        </m:r>
                      </m:sub>
                    </m:sSub>
                  </m:oMath>
                </a14:m>
                <a:endParaRPr lang="en-US" sz="2200" dirty="0">
                  <a:latin typeface="Times New Roman" panose="02020603050405020304" pitchFamily="18" charset="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1"/>
                <a:ext cx="10363200" cy="5141388"/>
              </a:xfrm>
              <a:blipFill>
                <a:blip r:embed="rId2"/>
                <a:stretch>
                  <a:fillRect l="-412" t="-1305"/>
                </a:stretch>
              </a:blipFill>
            </p:spPr>
            <p:txBody>
              <a:bodyPr/>
              <a:lstStyle/>
              <a:p>
                <a:r>
                  <a:rPr lang="en-US">
                    <a:noFill/>
                  </a:rPr>
                  <a:t> </a:t>
                </a:r>
              </a:p>
            </p:txBody>
          </p:sp>
        </mc:Fallback>
      </mc:AlternateContent>
    </p:spTree>
    <p:extLst>
      <p:ext uri="{BB962C8B-B14F-4D97-AF65-F5344CB8AC3E}">
        <p14:creationId xmlns:p14="http://schemas.microsoft.com/office/powerpoint/2010/main" val="13734471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77400" cy="624840"/>
          </a:xfrm>
        </p:spPr>
        <p:txBody>
          <a:bodyPr>
            <a:normAutofit fontScale="90000"/>
          </a:bodyPr>
          <a:lstStyle/>
          <a:p>
            <a:r>
              <a:rPr lang="en-US" dirty="0">
                <a:cs typeface="Times New Roman" panose="02020603050405020304" pitchFamily="18" charset="0"/>
              </a:rPr>
              <a:t>What should you </a:t>
            </a:r>
            <a:r>
              <a:rPr lang="en-US" b="1" u="sng" dirty="0">
                <a:cs typeface="Times New Roman" panose="02020603050405020304" pitchFamily="18" charset="0"/>
              </a:rPr>
              <a:t>not </a:t>
            </a:r>
            <a:r>
              <a:rPr lang="en-US" dirty="0">
                <a:cs typeface="Times New Roman" panose="02020603050405020304" pitchFamily="18" charset="0"/>
              </a:rPr>
              <a:t>control for? </a:t>
            </a:r>
            <a:r>
              <a:rPr lang="en-US" b="1" dirty="0">
                <a:cs typeface="Times New Roman" panose="02020603050405020304" pitchFamily="18" charset="0"/>
              </a:rPr>
              <a:t>Colliders</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B2FA67-7FB9-4522-8856-77EC1EBC7712}"/>
                  </a:ext>
                </a:extLst>
              </p:cNvPr>
              <p:cNvSpPr txBox="1"/>
              <p:nvPr/>
            </p:nvSpPr>
            <p:spPr>
              <a:xfrm>
                <a:off x="762000" y="962232"/>
                <a:ext cx="9677400" cy="1508105"/>
              </a:xfrm>
              <a:prstGeom prst="rect">
                <a:avLst/>
              </a:prstGeom>
              <a:noFill/>
            </p:spPr>
            <p:txBody>
              <a:bodyPr wrap="square" rtlCol="0">
                <a:spAutoFit/>
              </a:bodyPr>
              <a:lstStyle/>
              <a:p>
                <a:pPr marL="342900" indent="-342900">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What if there are variables that are </a:t>
                </a:r>
                <a:r>
                  <a:rPr lang="en-US" sz="2300" u="sng" dirty="0">
                    <a:latin typeface="Times New Roman" panose="02020603050405020304" pitchFamily="18" charset="0"/>
                    <a:cs typeface="Times New Roman" panose="02020603050405020304" pitchFamily="18" charset="0"/>
                  </a:rPr>
                  <a:t>outcomes </a:t>
                </a:r>
                <a:r>
                  <a:rPr lang="en-US" sz="2300" dirty="0">
                    <a:latin typeface="Times New Roman" panose="02020603050405020304" pitchFamily="18" charset="0"/>
                    <a:cs typeface="Times New Roman" panose="02020603050405020304" pitchFamily="18" charset="0"/>
                  </a:rPr>
                  <a:t>of </a:t>
                </a:r>
              </a:p>
              <a:p>
                <a:pPr lvl="1"/>
                <a14:m>
                  <m:oMath xmlns:m="http://schemas.openxmlformats.org/officeDocument/2006/math">
                    <m:r>
                      <a:rPr lang="en-US" sz="2300" b="0" i="1" smtClean="0">
                        <a:latin typeface="Cambria Math" panose="02040503050406030204" pitchFamily="18" charset="0"/>
                        <a:cs typeface="Times New Roman" panose="02020603050405020304" pitchFamily="18" charset="0"/>
                      </a:rPr>
                      <m:t>𝐷</m:t>
                    </m:r>
                  </m:oMath>
                </a14:m>
                <a:r>
                  <a:rPr lang="en-US" sz="2300" dirty="0">
                    <a:latin typeface="Times New Roman" panose="02020603050405020304" pitchFamily="18" charset="0"/>
                    <a:cs typeface="Times New Roman" panose="02020603050405020304" pitchFamily="18" charset="0"/>
                  </a:rPr>
                  <a:t> and </a:t>
                </a:r>
                <a14:m>
                  <m:oMath xmlns:m="http://schemas.openxmlformats.org/officeDocument/2006/math">
                    <m:r>
                      <a:rPr lang="en-US" sz="2300" b="0" i="1" smtClean="0">
                        <a:latin typeface="Cambria Math" panose="02040503050406030204" pitchFamily="18" charset="0"/>
                        <a:cs typeface="Times New Roman" panose="02020603050405020304" pitchFamily="18" charset="0"/>
                      </a:rPr>
                      <m:t>𝑌</m:t>
                    </m:r>
                  </m:oMath>
                </a14:m>
                <a:r>
                  <a:rPr lang="en-US" sz="23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These are called </a:t>
                </a:r>
                <a:r>
                  <a:rPr lang="en-US" sz="2300" u="sng" dirty="0">
                    <a:latin typeface="Times New Roman" panose="02020603050405020304" pitchFamily="18" charset="0"/>
                    <a:cs typeface="Times New Roman" panose="02020603050405020304" pitchFamily="18" charset="0"/>
                  </a:rPr>
                  <a:t>colliders</a:t>
                </a:r>
                <a:r>
                  <a:rPr lang="en-US" sz="2300" dirty="0">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r>
                  <a:rPr lang="en-US" sz="2300" u="sng" dirty="0">
                    <a:latin typeface="Times New Roman" panose="02020603050405020304" pitchFamily="18" charset="0"/>
                    <a:cs typeface="Times New Roman" panose="02020603050405020304" pitchFamily="18" charset="0"/>
                  </a:rPr>
                  <a:t>Controlling for them will </a:t>
                </a:r>
                <a:r>
                  <a:rPr lang="en-US" sz="2300" i="1" u="sng" dirty="0">
                    <a:latin typeface="Times New Roman" panose="02020603050405020304" pitchFamily="18" charset="0"/>
                    <a:cs typeface="Times New Roman" panose="02020603050405020304" pitchFamily="18" charset="0"/>
                  </a:rPr>
                  <a:t>re-open </a:t>
                </a:r>
                <a:r>
                  <a:rPr lang="en-US" sz="2300" u="sng" dirty="0">
                    <a:latin typeface="Times New Roman" panose="02020603050405020304" pitchFamily="18" charset="0"/>
                    <a:cs typeface="Times New Roman" panose="02020603050405020304" pitchFamily="18" charset="0"/>
                  </a:rPr>
                  <a:t>back doors you don’t want!</a:t>
                </a:r>
              </a:p>
            </p:txBody>
          </p:sp>
        </mc:Choice>
        <mc:Fallback xmlns="">
          <p:sp>
            <p:nvSpPr>
              <p:cNvPr id="3" name="TextBox 2">
                <a:extLst>
                  <a:ext uri="{FF2B5EF4-FFF2-40B4-BE49-F238E27FC236}">
                    <a16:creationId xmlns:a16="http://schemas.microsoft.com/office/drawing/2014/main" id="{DCB2FA67-7FB9-4522-8856-77EC1EBC7712}"/>
                  </a:ext>
                </a:extLst>
              </p:cNvPr>
              <p:cNvSpPr txBox="1">
                <a:spLocks noRot="1" noChangeAspect="1" noMove="1" noResize="1" noEditPoints="1" noAdjustHandles="1" noChangeArrowheads="1" noChangeShapeType="1" noTextEdit="1"/>
              </p:cNvSpPr>
              <p:nvPr/>
            </p:nvSpPr>
            <p:spPr>
              <a:xfrm>
                <a:off x="762000" y="962232"/>
                <a:ext cx="9677400" cy="1508105"/>
              </a:xfrm>
              <a:prstGeom prst="rect">
                <a:avLst/>
              </a:prstGeom>
              <a:blipFill>
                <a:blip r:embed="rId3"/>
                <a:stretch>
                  <a:fillRect l="-756" t="-3644" b="-80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382A08C6-5690-6C15-D517-75E85F84C4A5}"/>
                  </a:ext>
                </a:extLst>
              </p:cNvPr>
              <p:cNvSpPr/>
              <p:nvPr/>
            </p:nvSpPr>
            <p:spPr>
              <a:xfrm>
                <a:off x="8872001" y="1857579"/>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𝑋</m:t>
                      </m:r>
                    </m:oMath>
                  </m:oMathPara>
                </a14:m>
                <a:endParaRPr lang="en-US" sz="2200" dirty="0">
                  <a:latin typeface="Times New Roman" panose="02020603050405020304" pitchFamily="18" charset="0"/>
                </a:endParaRPr>
              </a:p>
            </p:txBody>
          </p:sp>
        </mc:Choice>
        <mc:Fallback xmlns="">
          <p:sp>
            <p:nvSpPr>
              <p:cNvPr id="4" name="Oval 3">
                <a:extLst>
                  <a:ext uri="{FF2B5EF4-FFF2-40B4-BE49-F238E27FC236}">
                    <a16:creationId xmlns:a16="http://schemas.microsoft.com/office/drawing/2014/main" id="{382A08C6-5690-6C15-D517-75E85F84C4A5}"/>
                  </a:ext>
                </a:extLst>
              </p:cNvPr>
              <p:cNvSpPr>
                <a:spLocks noRot="1" noChangeAspect="1" noMove="1" noResize="1" noEditPoints="1" noAdjustHandles="1" noChangeArrowheads="1" noChangeShapeType="1" noTextEdit="1"/>
              </p:cNvSpPr>
              <p:nvPr/>
            </p:nvSpPr>
            <p:spPr>
              <a:xfrm>
                <a:off x="8872001" y="1857579"/>
                <a:ext cx="731520" cy="731520"/>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CFBCC196-E416-E986-EE60-06957752C2F5}"/>
                  </a:ext>
                </a:extLst>
              </p:cNvPr>
              <p:cNvSpPr/>
              <p:nvPr/>
            </p:nvSpPr>
            <p:spPr>
              <a:xfrm>
                <a:off x="10226040" y="962232"/>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𝑌</m:t>
                      </m:r>
                    </m:oMath>
                  </m:oMathPara>
                </a14:m>
                <a:endParaRPr lang="en-US" sz="2200" dirty="0">
                  <a:latin typeface="Times New Roman" panose="02020603050405020304" pitchFamily="18" charset="0"/>
                </a:endParaRPr>
              </a:p>
            </p:txBody>
          </p:sp>
        </mc:Choice>
        <mc:Fallback xmlns="">
          <p:sp>
            <p:nvSpPr>
              <p:cNvPr id="6" name="Oval 5">
                <a:extLst>
                  <a:ext uri="{FF2B5EF4-FFF2-40B4-BE49-F238E27FC236}">
                    <a16:creationId xmlns:a16="http://schemas.microsoft.com/office/drawing/2014/main" id="{CFBCC196-E416-E986-EE60-06957752C2F5}"/>
                  </a:ext>
                </a:extLst>
              </p:cNvPr>
              <p:cNvSpPr>
                <a:spLocks noRot="1" noChangeAspect="1" noMove="1" noResize="1" noEditPoints="1" noAdjustHandles="1" noChangeArrowheads="1" noChangeShapeType="1" noTextEdit="1"/>
              </p:cNvSpPr>
              <p:nvPr/>
            </p:nvSpPr>
            <p:spPr>
              <a:xfrm>
                <a:off x="10226040" y="962232"/>
                <a:ext cx="731520" cy="731520"/>
              </a:xfrm>
              <a:prstGeom prst="ellipse">
                <a:avLst/>
              </a:prstGeom>
              <a:blipFill>
                <a:blip r:embed="rId5"/>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BF23FB0B-C580-8EB2-AEAE-9229E0D7C0CA}"/>
              </a:ext>
            </a:extLst>
          </p:cNvPr>
          <p:cNvCxnSpPr>
            <a:cxnSpLocks/>
            <a:stCxn id="15" idx="6"/>
            <a:endCxn id="6" idx="2"/>
          </p:cNvCxnSpPr>
          <p:nvPr/>
        </p:nvCxnSpPr>
        <p:spPr>
          <a:xfrm>
            <a:off x="8177372" y="1327992"/>
            <a:ext cx="2048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5D49238-D3CE-4C49-F8C4-43FAF05ACAD7}"/>
              </a:ext>
            </a:extLst>
          </p:cNvPr>
          <p:cNvCxnSpPr>
            <a:cxnSpLocks/>
            <a:stCxn id="6" idx="3"/>
            <a:endCxn id="4" idx="6"/>
          </p:cNvCxnSpPr>
          <p:nvPr/>
        </p:nvCxnSpPr>
        <p:spPr>
          <a:xfrm flipH="1">
            <a:off x="9603521" y="1586623"/>
            <a:ext cx="729648" cy="6367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1542BC0F-BA83-DFCD-89CD-176BCE2682DB}"/>
                  </a:ext>
                </a:extLst>
              </p:cNvPr>
              <p:cNvSpPr/>
              <p:nvPr/>
            </p:nvSpPr>
            <p:spPr>
              <a:xfrm>
                <a:off x="7445852" y="962232"/>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𝐷</m:t>
                      </m:r>
                    </m:oMath>
                  </m:oMathPara>
                </a14:m>
                <a:endParaRPr lang="en-US" sz="2200" dirty="0">
                  <a:latin typeface="Times New Roman" panose="02020603050405020304" pitchFamily="18" charset="0"/>
                </a:endParaRPr>
              </a:p>
            </p:txBody>
          </p:sp>
        </mc:Choice>
        <mc:Fallback xmlns="">
          <p:sp>
            <p:nvSpPr>
              <p:cNvPr id="15" name="Oval 14">
                <a:extLst>
                  <a:ext uri="{FF2B5EF4-FFF2-40B4-BE49-F238E27FC236}">
                    <a16:creationId xmlns:a16="http://schemas.microsoft.com/office/drawing/2014/main" id="{1542BC0F-BA83-DFCD-89CD-176BCE2682DB}"/>
                  </a:ext>
                </a:extLst>
              </p:cNvPr>
              <p:cNvSpPr>
                <a:spLocks noRot="1" noChangeAspect="1" noMove="1" noResize="1" noEditPoints="1" noAdjustHandles="1" noChangeArrowheads="1" noChangeShapeType="1" noTextEdit="1"/>
              </p:cNvSpPr>
              <p:nvPr/>
            </p:nvSpPr>
            <p:spPr>
              <a:xfrm>
                <a:off x="7445852" y="962232"/>
                <a:ext cx="731520" cy="731520"/>
              </a:xfrm>
              <a:prstGeom prst="ellipse">
                <a:avLst/>
              </a:prstGeom>
              <a:blipFill>
                <a:blip r:embed="rId6"/>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68D6C2B5-8EE5-D127-AE5B-ED4B1B986D66}"/>
              </a:ext>
            </a:extLst>
          </p:cNvPr>
          <p:cNvCxnSpPr>
            <a:cxnSpLocks/>
            <a:stCxn id="15" idx="5"/>
            <a:endCxn id="4" idx="2"/>
          </p:cNvCxnSpPr>
          <p:nvPr/>
        </p:nvCxnSpPr>
        <p:spPr>
          <a:xfrm>
            <a:off x="8070243" y="1586623"/>
            <a:ext cx="801758" cy="6367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4EAE8F2-C3C8-9C87-1671-2314EF50FBAA}"/>
              </a:ext>
            </a:extLst>
          </p:cNvPr>
          <p:cNvSpPr txBox="1"/>
          <p:nvPr/>
        </p:nvSpPr>
        <p:spPr>
          <a:xfrm>
            <a:off x="762000" y="2674947"/>
            <a:ext cx="9677400" cy="1923604"/>
          </a:xfrm>
          <a:prstGeom prst="rect">
            <a:avLst/>
          </a:prstGeom>
          <a:noFill/>
        </p:spPr>
        <p:txBody>
          <a:bodyPr wrap="square" rtlCol="0">
            <a:spAutoFit/>
          </a:bodyPr>
          <a:lstStyle/>
          <a:p>
            <a:r>
              <a:rPr lang="en-US" sz="2300" b="1" dirty="0">
                <a:latin typeface="Times New Roman" panose="02020603050405020304" pitchFamily="18" charset="0"/>
                <a:cs typeface="Times New Roman" panose="02020603050405020304" pitchFamily="18" charset="0"/>
              </a:rPr>
              <a:t>What is the collider bias here?</a:t>
            </a:r>
          </a:p>
          <a:p>
            <a:r>
              <a:rPr lang="en-US" sz="2300" dirty="0">
                <a:latin typeface="Times New Roman" panose="02020603050405020304" pitchFamily="18" charset="0"/>
                <a:cs typeface="Times New Roman" panose="02020603050405020304" pitchFamily="18" charset="0"/>
              </a:rPr>
              <a:t>“</a:t>
            </a:r>
            <a:r>
              <a:rPr lang="en-US" sz="2400" b="0" i="0" dirty="0">
                <a:solidFill>
                  <a:srgbClr val="333333"/>
                </a:solidFill>
                <a:effectLst/>
                <a:latin typeface="Guardian TextSans Web"/>
              </a:rPr>
              <a:t>In an observational study of 4480 patients with confirmed COVID-19 published in </a:t>
            </a:r>
            <a:r>
              <a:rPr lang="en-US" sz="2400" b="0" i="1" dirty="0">
                <a:solidFill>
                  <a:srgbClr val="333333"/>
                </a:solidFill>
                <a:effectLst/>
                <a:latin typeface="Guardian TextSans Web"/>
              </a:rPr>
              <a:t>JAMA</a:t>
            </a:r>
            <a:r>
              <a:rPr lang="en-US" sz="2400" b="0" i="0" dirty="0">
                <a:solidFill>
                  <a:srgbClr val="333333"/>
                </a:solidFill>
                <a:effectLst/>
                <a:latin typeface="Guardian TextSans Web"/>
              </a:rPr>
              <a:t>, </a:t>
            </a:r>
            <a:r>
              <a:rPr lang="en-US" sz="2400" b="0" i="0" dirty="0" err="1">
                <a:solidFill>
                  <a:srgbClr val="333333"/>
                </a:solidFill>
                <a:effectLst/>
                <a:latin typeface="Guardian TextSans Web"/>
              </a:rPr>
              <a:t>Fosbøl</a:t>
            </a:r>
            <a:r>
              <a:rPr lang="en-US" sz="2400" b="0" i="0" dirty="0">
                <a:solidFill>
                  <a:srgbClr val="333333"/>
                </a:solidFill>
                <a:effectLst/>
                <a:latin typeface="Guardian TextSans Web"/>
              </a:rPr>
              <a:t> et al</a:t>
            </a:r>
            <a:r>
              <a:rPr lang="en-US" sz="2400" b="0" i="0" u="none" strike="noStrike" baseline="30000" dirty="0">
                <a:solidFill>
                  <a:srgbClr val="981B1E"/>
                </a:solidFill>
                <a:effectLst/>
                <a:latin typeface="Guardian TextSans Web"/>
                <a:hlinkClick r:id="rId7"/>
              </a:rPr>
              <a:t>4</a:t>
            </a:r>
            <a:r>
              <a:rPr lang="en-US" sz="2400" b="0" i="0" dirty="0">
                <a:solidFill>
                  <a:srgbClr val="333333"/>
                </a:solidFill>
                <a:effectLst/>
                <a:latin typeface="Guardian TextSans Web"/>
              </a:rPr>
              <a:t> found no increase in mortality among patients using angiotensin-converting enzyme inhibitors (ACEIs) or angiotensin receptor blockers (ARBs). </a:t>
            </a:r>
            <a:endParaRPr lang="en-US" sz="23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2EF35CA-B264-BC07-7418-28349339A99B}"/>
              </a:ext>
            </a:extLst>
          </p:cNvPr>
          <p:cNvPicPr>
            <a:picLocks noChangeAspect="1"/>
          </p:cNvPicPr>
          <p:nvPr/>
        </p:nvPicPr>
        <p:blipFill>
          <a:blip r:embed="rId8"/>
          <a:stretch>
            <a:fillRect/>
          </a:stretch>
        </p:blipFill>
        <p:spPr>
          <a:xfrm>
            <a:off x="2726811" y="3429000"/>
            <a:ext cx="8230749" cy="2924583"/>
          </a:xfrm>
          <a:prstGeom prst="rect">
            <a:avLst/>
          </a:prstGeom>
        </p:spPr>
      </p:pic>
    </p:spTree>
    <p:extLst>
      <p:ext uri="{BB962C8B-B14F-4D97-AF65-F5344CB8AC3E}">
        <p14:creationId xmlns:p14="http://schemas.microsoft.com/office/powerpoint/2010/main" val="471115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77400" cy="1034208"/>
          </a:xfrm>
        </p:spPr>
        <p:txBody>
          <a:bodyPr>
            <a:normAutofit fontScale="90000"/>
          </a:bodyPr>
          <a:lstStyle/>
          <a:p>
            <a:r>
              <a:rPr lang="en-US" dirty="0">
                <a:cs typeface="Times New Roman" panose="02020603050405020304" pitchFamily="18" charset="0"/>
              </a:rPr>
              <a:t>What should you </a:t>
            </a:r>
            <a:r>
              <a:rPr lang="en-US" b="1" u="sng" dirty="0">
                <a:cs typeface="Times New Roman" panose="02020603050405020304" pitchFamily="18" charset="0"/>
              </a:rPr>
              <a:t>not </a:t>
            </a:r>
            <a:r>
              <a:rPr lang="en-US" dirty="0">
                <a:cs typeface="Times New Roman" panose="02020603050405020304" pitchFamily="18" charset="0"/>
              </a:rPr>
              <a:t>control for? </a:t>
            </a:r>
            <a:br>
              <a:rPr lang="en-US" dirty="0">
                <a:cs typeface="Times New Roman" panose="02020603050405020304" pitchFamily="18" charset="0"/>
              </a:rPr>
            </a:br>
            <a:r>
              <a:rPr lang="en-US" b="1" dirty="0">
                <a:cs typeface="Times New Roman" panose="02020603050405020304" pitchFamily="18" charset="0"/>
              </a:rPr>
              <a:t>Selecting on an Outcome</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p:sp>
        <p:nvSpPr>
          <p:cNvPr id="3" name="TextBox 2">
            <a:extLst>
              <a:ext uri="{FF2B5EF4-FFF2-40B4-BE49-F238E27FC236}">
                <a16:creationId xmlns:a16="http://schemas.microsoft.com/office/drawing/2014/main" id="{DCB2FA67-7FB9-4522-8856-77EC1EBC7712}"/>
              </a:ext>
            </a:extLst>
          </p:cNvPr>
          <p:cNvSpPr txBox="1"/>
          <p:nvPr/>
        </p:nvSpPr>
        <p:spPr>
          <a:xfrm>
            <a:off x="685800" y="1485781"/>
            <a:ext cx="10439400" cy="800219"/>
          </a:xfrm>
          <a:prstGeom prst="rect">
            <a:avLst/>
          </a:prstGeom>
          <a:noFill/>
        </p:spPr>
        <p:txBody>
          <a:bodyPr wrap="square" rtlCol="0">
            <a:spAutoFit/>
          </a:bodyPr>
          <a:lstStyle/>
          <a:p>
            <a:r>
              <a:rPr lang="en-US" sz="2300" dirty="0">
                <a:latin typeface="Times New Roman" panose="02020603050405020304" pitchFamily="18" charset="0"/>
                <a:cs typeface="Times New Roman" panose="02020603050405020304" pitchFamily="18" charset="0"/>
              </a:rPr>
              <a:t>Another very common mistake is when you </a:t>
            </a:r>
            <a:r>
              <a:rPr lang="en-US" sz="2300" b="1" dirty="0">
                <a:latin typeface="Times New Roman" panose="02020603050405020304" pitchFamily="18" charset="0"/>
                <a:cs typeface="Times New Roman" panose="02020603050405020304" pitchFamily="18" charset="0"/>
              </a:rPr>
              <a:t>control for something that occurred after the outcome</a:t>
            </a:r>
            <a:r>
              <a:rPr lang="en-US" sz="2300" dirty="0">
                <a:latin typeface="Times New Roman" panose="02020603050405020304" pitchFamily="18" charset="0"/>
                <a:cs typeface="Times New Roman" panose="02020603050405020304" pitchFamily="18" charset="0"/>
              </a:rPr>
              <a:t> (this introduces either collider bias or </a:t>
            </a:r>
            <a:r>
              <a:rPr lang="en-US" sz="2300" i="1" dirty="0">
                <a:latin typeface="Times New Roman" panose="02020603050405020304" pitchFamily="18" charset="0"/>
                <a:cs typeface="Times New Roman" panose="02020603050405020304" pitchFamily="18" charset="0"/>
              </a:rPr>
              <a:t>mediator </a:t>
            </a:r>
            <a:r>
              <a:rPr lang="en-US" sz="2300" dirty="0">
                <a:latin typeface="Times New Roman" panose="02020603050405020304" pitchFamily="18" charset="0"/>
                <a:cs typeface="Times New Roman" panose="02020603050405020304" pitchFamily="18" charset="0"/>
              </a:rPr>
              <a:t>bias)</a:t>
            </a:r>
          </a:p>
        </p:txBody>
      </p:sp>
      <p:pic>
        <p:nvPicPr>
          <p:cNvPr id="1026" name="Picture 2" descr="Intersectional Perspective on the Canadian Gender Wage Gap">
            <a:extLst>
              <a:ext uri="{FF2B5EF4-FFF2-40B4-BE49-F238E27FC236}">
                <a16:creationId xmlns:a16="http://schemas.microsoft.com/office/drawing/2014/main" id="{5A4207AB-4D97-2852-43FF-7D91B6ABCD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286000"/>
            <a:ext cx="8105775" cy="432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85506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Types of Control Variables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08571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363200" cy="624840"/>
          </a:xfrm>
        </p:spPr>
        <p:txBody>
          <a:bodyPr>
            <a:normAutofit fontScale="90000"/>
          </a:bodyPr>
          <a:lstStyle/>
          <a:p>
            <a:r>
              <a:rPr lang="en-US" dirty="0">
                <a:cs typeface="Times New Roman" panose="02020603050405020304" pitchFamily="18" charset="0"/>
              </a:rPr>
              <a:t>Types of Control Variables: Sliders and Switches</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p:pic>
        <p:nvPicPr>
          <p:cNvPr id="6" name="Picture 5">
            <a:extLst>
              <a:ext uri="{FF2B5EF4-FFF2-40B4-BE49-F238E27FC236}">
                <a16:creationId xmlns:a16="http://schemas.microsoft.com/office/drawing/2014/main" id="{913B482D-A193-0BF3-718A-43D90E513E77}"/>
              </a:ext>
            </a:extLst>
          </p:cNvPr>
          <p:cNvPicPr>
            <a:picLocks noChangeAspect="1"/>
          </p:cNvPicPr>
          <p:nvPr/>
        </p:nvPicPr>
        <p:blipFill>
          <a:blip r:embed="rId3"/>
          <a:stretch>
            <a:fillRect/>
          </a:stretch>
        </p:blipFill>
        <p:spPr>
          <a:xfrm>
            <a:off x="685800" y="1073537"/>
            <a:ext cx="7315200" cy="5447071"/>
          </a:xfrm>
          <a:prstGeom prst="rect">
            <a:avLst/>
          </a:prstGeom>
        </p:spPr>
      </p:pic>
    </p:spTree>
    <p:extLst>
      <p:ext uri="{BB962C8B-B14F-4D97-AF65-F5344CB8AC3E}">
        <p14:creationId xmlns:p14="http://schemas.microsoft.com/office/powerpoint/2010/main" val="3732197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363200" cy="624840"/>
          </a:xfrm>
        </p:spPr>
        <p:txBody>
          <a:bodyPr>
            <a:normAutofit fontScale="90000"/>
          </a:bodyPr>
          <a:lstStyle/>
          <a:p>
            <a:r>
              <a:rPr lang="en-US" dirty="0">
                <a:cs typeface="Times New Roman" panose="02020603050405020304" pitchFamily="18" charset="0"/>
              </a:rPr>
              <a:t>How does interpretation change? </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3B6EDEB-AAFB-7743-F5B6-1FE95D8FBF04}"/>
                  </a:ext>
                </a:extLst>
              </p:cNvPr>
              <p:cNvSpPr txBox="1"/>
              <p:nvPr/>
            </p:nvSpPr>
            <p:spPr>
              <a:xfrm>
                <a:off x="762000" y="962232"/>
                <a:ext cx="9677400" cy="3046988"/>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For a multivariate regression: </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2</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𝑛</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r>
                        <a:rPr lang="en-US" sz="2400" b="0" i="1" smtClean="0">
                          <a:latin typeface="Cambria Math" panose="02040503050406030204" pitchFamily="18" charset="0"/>
                        </a:rPr>
                        <m:t>𝜀</m:t>
                      </m:r>
                      <m:r>
                        <a:rPr lang="en-US" sz="2400" b="0" i="0" smtClean="0">
                          <a:latin typeface="Cambria Math" panose="02040503050406030204" pitchFamily="18" charset="0"/>
                        </a:rPr>
                        <m:t>,</m:t>
                      </m:r>
                    </m:oMath>
                  </m:oMathPara>
                </a14:m>
                <a:endParaRPr lang="en-US" sz="2400" dirty="0"/>
              </a:p>
              <a:p>
                <a:endParaRPr lang="en-US" sz="2400" dirty="0"/>
              </a:p>
              <a:p>
                <a:pPr marL="342900" indent="-342900">
                  <a:buFont typeface="Arial" panose="020B0604020202020204" pitchFamily="34" charset="0"/>
                  <a:buChar char="•"/>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𝑖</m:t>
                        </m:r>
                      </m:sub>
                    </m:sSub>
                  </m:oMath>
                </a14:m>
                <a:r>
                  <a:rPr lang="en-US" sz="2400" dirty="0">
                    <a:latin typeface="Times New Roman" panose="02020603050405020304" pitchFamily="18" charset="0"/>
                    <a:cs typeface="Times New Roman" panose="02020603050405020304" pitchFamily="18" charset="0"/>
                  </a:rPr>
                  <a:t> is now the average change in </a:t>
                </a:r>
                <a14:m>
                  <m:oMath xmlns:m="http://schemas.openxmlformats.org/officeDocument/2006/math">
                    <m:r>
                      <a:rPr lang="en-US" sz="2400" b="0" i="1" smtClean="0">
                        <a:latin typeface="Cambria Math" panose="02040503050406030204" pitchFamily="18" charset="0"/>
                      </a:rPr>
                      <m:t>𝑦</m:t>
                    </m:r>
                  </m:oMath>
                </a14:m>
                <a:r>
                  <a:rPr lang="en-US" sz="2400" dirty="0">
                    <a:latin typeface="Times New Roman" panose="02020603050405020304" pitchFamily="18" charset="0"/>
                    <a:cs typeface="Times New Roman" panose="02020603050405020304" pitchFamily="18" charset="0"/>
                  </a:rPr>
                  <a:t> when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oMath>
                </a14:m>
                <a:r>
                  <a:rPr lang="en-US" sz="2400" dirty="0">
                    <a:latin typeface="Times New Roman" panose="02020603050405020304" pitchFamily="18" charset="0"/>
                    <a:cs typeface="Times New Roman" panose="02020603050405020304" pitchFamily="18" charset="0"/>
                  </a:rPr>
                  <a:t> increases by 1 </a:t>
                </a:r>
                <a:r>
                  <a:rPr lang="en-US" sz="2400" b="1" dirty="0">
                    <a:latin typeface="Times New Roman" panose="02020603050405020304" pitchFamily="18" charset="0"/>
                    <a:cs typeface="Times New Roman" panose="02020603050405020304" pitchFamily="18" charset="0"/>
                  </a:rPr>
                  <a:t>holding everything else constant</a:t>
                </a:r>
              </a:p>
              <a:p>
                <a:pPr marL="342900" indent="-342900">
                  <a:buFont typeface="Arial" panose="020B0604020202020204" pitchFamily="34" charset="0"/>
                  <a:buChar char="•"/>
                </a:pPr>
                <a:endParaRPr lang="en-US" sz="24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When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latin typeface="Times New Roman" panose="02020603050405020304" pitchFamily="18" charset="0"/>
                    <a:cs typeface="Times New Roman" panose="02020603050405020304" pitchFamily="18" charset="0"/>
                  </a:rPr>
                  <a:t> is continuous, does a one-unit change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latin typeface="Times New Roman" panose="02020603050405020304" pitchFamily="18" charset="0"/>
                    <a:cs typeface="Times New Roman" panose="02020603050405020304" pitchFamily="18" charset="0"/>
                  </a:rPr>
                  <a:t> make sense?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When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latin typeface="Times New Roman" panose="02020603050405020304" pitchFamily="18" charset="0"/>
                    <a:cs typeface="Times New Roman" panose="02020603050405020304" pitchFamily="18" charset="0"/>
                  </a:rPr>
                  <a:t> is discrete, effect of “turning on” the switch </a:t>
                </a:r>
              </a:p>
            </p:txBody>
          </p:sp>
        </mc:Choice>
        <mc:Fallback xmlns="">
          <p:sp>
            <p:nvSpPr>
              <p:cNvPr id="5" name="TextBox 4">
                <a:extLst>
                  <a:ext uri="{FF2B5EF4-FFF2-40B4-BE49-F238E27FC236}">
                    <a16:creationId xmlns:a16="http://schemas.microsoft.com/office/drawing/2014/main" id="{43B6EDEB-AAFB-7743-F5B6-1FE95D8FBF04}"/>
                  </a:ext>
                </a:extLst>
              </p:cNvPr>
              <p:cNvSpPr txBox="1">
                <a:spLocks noRot="1" noChangeAspect="1" noMove="1" noResize="1" noEditPoints="1" noAdjustHandles="1" noChangeArrowheads="1" noChangeShapeType="1" noTextEdit="1"/>
              </p:cNvSpPr>
              <p:nvPr/>
            </p:nvSpPr>
            <p:spPr>
              <a:xfrm>
                <a:off x="762000" y="962232"/>
                <a:ext cx="9677400" cy="3046988"/>
              </a:xfrm>
              <a:prstGeom prst="rect">
                <a:avLst/>
              </a:prstGeom>
              <a:blipFill>
                <a:blip r:embed="rId3"/>
                <a:stretch>
                  <a:fillRect l="-945" t="-1600" b="-3600"/>
                </a:stretch>
              </a:blipFill>
            </p:spPr>
            <p:txBody>
              <a:bodyPr/>
              <a:lstStyle/>
              <a:p>
                <a:r>
                  <a:rPr lang="en-US">
                    <a:noFill/>
                  </a:rPr>
                  <a:t> </a:t>
                </a:r>
              </a:p>
            </p:txBody>
          </p:sp>
        </mc:Fallback>
      </mc:AlternateContent>
    </p:spTree>
    <p:extLst>
      <p:ext uri="{BB962C8B-B14F-4D97-AF65-F5344CB8AC3E}">
        <p14:creationId xmlns:p14="http://schemas.microsoft.com/office/powerpoint/2010/main" val="358099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Estimating and Visualizing our Regressions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515600"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b="1" dirty="0">
                    <a:solidFill>
                      <a:schemeClr val="accent2">
                        <a:lumMod val="75000"/>
                      </a:schemeClr>
                    </a:solidFill>
                    <a:cs typeface="Times New Roman" panose="02020603050405020304" pitchFamily="18" charset="0"/>
                  </a:rPr>
                  <a:t>How can we visualize the information in such a complicated regression?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515600" cy="5141388"/>
              </a:xfrm>
              <a:blipFill>
                <a:blip r:embed="rId3"/>
                <a:stretch>
                  <a:fillRect l="-870"/>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997A15E2-E2CD-3883-00F0-9164BD6022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graph of a patient's health&#10;&#10;Description automatically generated">
            <a:extLst>
              <a:ext uri="{FF2B5EF4-FFF2-40B4-BE49-F238E27FC236}">
                <a16:creationId xmlns:a16="http://schemas.microsoft.com/office/drawing/2014/main" id="{D1C0ED8B-7A7E-7A34-5CEB-D60E1254B0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24200" y="2051467"/>
            <a:ext cx="6177457" cy="4633092"/>
          </a:xfrm>
          <a:prstGeom prst="rect">
            <a:avLst/>
          </a:prstGeom>
        </p:spPr>
      </p:pic>
    </p:spTree>
    <p:extLst>
      <p:ext uri="{BB962C8B-B14F-4D97-AF65-F5344CB8AC3E}">
        <p14:creationId xmlns:p14="http://schemas.microsoft.com/office/powerpoint/2010/main" val="29969086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363200" cy="624840"/>
          </a:xfrm>
        </p:spPr>
        <p:txBody>
          <a:bodyPr>
            <a:normAutofit fontScale="90000"/>
          </a:bodyPr>
          <a:lstStyle/>
          <a:p>
            <a:r>
              <a:rPr lang="en-US" dirty="0">
                <a:cs typeface="Times New Roman" panose="02020603050405020304" pitchFamily="18" charset="0"/>
              </a:rPr>
              <a:t>How does interpretation change? </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3B6EDEB-AAFB-7743-F5B6-1FE95D8FBF04}"/>
                  </a:ext>
                </a:extLst>
              </p:cNvPr>
              <p:cNvSpPr txBox="1"/>
              <p:nvPr/>
            </p:nvSpPr>
            <p:spPr>
              <a:xfrm>
                <a:off x="762000" y="962232"/>
                <a:ext cx="9677400" cy="497879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For a multivariate regression: </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2</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𝑛</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r>
                        <a:rPr lang="en-US" sz="2400" b="0" i="1" smtClean="0">
                          <a:latin typeface="Cambria Math" panose="02040503050406030204" pitchFamily="18" charset="0"/>
                        </a:rPr>
                        <m:t>𝜀</m:t>
                      </m:r>
                      <m:r>
                        <a:rPr lang="en-US" sz="2400" b="0" i="0" smtClean="0">
                          <a:latin typeface="Cambria Math" panose="02040503050406030204" pitchFamily="18" charset="0"/>
                        </a:rPr>
                        <m:t>,</m:t>
                      </m:r>
                    </m:oMath>
                  </m:oMathPara>
                </a14:m>
                <a:endParaRPr lang="en-US" sz="2400" dirty="0"/>
              </a:p>
              <a:p>
                <a:endParaRPr lang="en-US" sz="2400" dirty="0"/>
              </a:p>
              <a:p>
                <a:pPr marL="342900" indent="-342900">
                  <a:buFont typeface="Arial" panose="020B0604020202020204" pitchFamily="34" charset="0"/>
                  <a:buChar char="•"/>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𝑖</m:t>
                        </m:r>
                      </m:sub>
                    </m:sSub>
                  </m:oMath>
                </a14:m>
                <a:r>
                  <a:rPr lang="en-US" sz="2400" dirty="0">
                    <a:latin typeface="Times New Roman" panose="02020603050405020304" pitchFamily="18" charset="0"/>
                    <a:cs typeface="Times New Roman" panose="02020603050405020304" pitchFamily="18" charset="0"/>
                  </a:rPr>
                  <a:t> is now the average change in </a:t>
                </a:r>
                <a14:m>
                  <m:oMath xmlns:m="http://schemas.openxmlformats.org/officeDocument/2006/math">
                    <m:r>
                      <a:rPr lang="en-US" sz="2400" b="0" i="1" smtClean="0">
                        <a:latin typeface="Cambria Math" panose="02040503050406030204" pitchFamily="18" charset="0"/>
                      </a:rPr>
                      <m:t>𝑦</m:t>
                    </m:r>
                  </m:oMath>
                </a14:m>
                <a:r>
                  <a:rPr lang="en-US" sz="2400" dirty="0">
                    <a:latin typeface="Times New Roman" panose="02020603050405020304" pitchFamily="18" charset="0"/>
                    <a:cs typeface="Times New Roman" panose="02020603050405020304" pitchFamily="18" charset="0"/>
                  </a:rPr>
                  <a:t> when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oMath>
                </a14:m>
                <a:r>
                  <a:rPr lang="en-US" sz="2400" dirty="0">
                    <a:latin typeface="Times New Roman" panose="02020603050405020304" pitchFamily="18" charset="0"/>
                    <a:cs typeface="Times New Roman" panose="02020603050405020304" pitchFamily="18" charset="0"/>
                  </a:rPr>
                  <a:t> increases by 1 </a:t>
                </a:r>
                <a:r>
                  <a:rPr lang="en-US" sz="2400" b="1" dirty="0">
                    <a:latin typeface="Times New Roman" panose="02020603050405020304" pitchFamily="18" charset="0"/>
                    <a:cs typeface="Times New Roman" panose="02020603050405020304" pitchFamily="18" charset="0"/>
                  </a:rPr>
                  <a:t>holding everything else constant</a:t>
                </a:r>
              </a:p>
              <a:p>
                <a:pPr marL="342900" indent="-342900">
                  <a:buFont typeface="Arial" panose="020B0604020202020204" pitchFamily="34" charset="0"/>
                  <a:buChar char="•"/>
                </a:pPr>
                <a:endParaRPr lang="en-US" sz="24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When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latin typeface="Times New Roman" panose="02020603050405020304" pitchFamily="18" charset="0"/>
                    <a:cs typeface="Times New Roman" panose="02020603050405020304" pitchFamily="18" charset="0"/>
                  </a:rPr>
                  <a:t> is continuous, does a one-unit change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latin typeface="Times New Roman" panose="02020603050405020304" pitchFamily="18" charset="0"/>
                    <a:cs typeface="Times New Roman" panose="02020603050405020304" pitchFamily="18" charset="0"/>
                  </a:rPr>
                  <a:t> make sense?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When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latin typeface="Times New Roman" panose="02020603050405020304" pitchFamily="18" charset="0"/>
                    <a:cs typeface="Times New Roman" panose="02020603050405020304" pitchFamily="18" charset="0"/>
                  </a:rPr>
                  <a:t> is discrete, effect of “turning on” the switch</a:t>
                </a:r>
              </a:p>
              <a:p>
                <a:pPr marL="342900" indent="-342900">
                  <a:buFont typeface="Arial" panose="020B0604020202020204" pitchFamily="34" charset="0"/>
                  <a:buChar char="•"/>
                </a:pPr>
                <a:r>
                  <a:rPr lang="en-US" sz="2400" dirty="0">
                    <a:cs typeface="Times New Roman" panose="02020603050405020304" pitchFamily="18" charset="0"/>
                  </a:rPr>
                  <a:t>Discrete variables in regressions are called</a:t>
                </a:r>
                <a:r>
                  <a:rPr lang="en-US" sz="2400" dirty="0">
                    <a:solidFill>
                      <a:srgbClr val="0070C0"/>
                    </a:solidFill>
                    <a:cs typeface="Times New Roman" panose="02020603050405020304" pitchFamily="18" charset="0"/>
                  </a:rPr>
                  <a:t> </a:t>
                </a:r>
                <a:r>
                  <a:rPr lang="en-US" sz="2400" b="1" dirty="0">
                    <a:solidFill>
                      <a:srgbClr val="0070C0"/>
                    </a:solidFill>
                    <a:cs typeface="Times New Roman" panose="02020603050405020304" pitchFamily="18" charset="0"/>
                  </a:rPr>
                  <a:t>dummy variables</a:t>
                </a:r>
              </a:p>
              <a:p>
                <a:pPr marL="342900" indent="-342900">
                  <a:buFont typeface="Arial" panose="020B0604020202020204" pitchFamily="34" charset="0"/>
                  <a:buChar char="•"/>
                </a:pPr>
                <a:endParaRPr lang="en-US" sz="2400" b="1" dirty="0">
                  <a:solidFill>
                    <a:srgbClr val="0070C0"/>
                  </a:solidFill>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𝑥</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d>
                        <m:dPr>
                          <m:begChr m:val="{"/>
                          <m:endChr m:val=""/>
                          <m:ctrlPr>
                            <a:rPr lang="en-US" sz="2400" b="0" i="1" smtClean="0">
                              <a:solidFill>
                                <a:srgbClr val="0070C0"/>
                              </a:solidFill>
                              <a:latin typeface="Cambria Math" panose="02040503050406030204" pitchFamily="18" charset="0"/>
                              <a:cs typeface="Times New Roman" panose="02020603050405020304" pitchFamily="18" charset="0"/>
                            </a:rPr>
                          </m:ctrlPr>
                        </m:dPr>
                        <m:e>
                          <m:eqArr>
                            <m:eqArrPr>
                              <m:ctrlPr>
                                <a:rPr lang="en-US" sz="2400" b="0" i="1" smtClean="0">
                                  <a:solidFill>
                                    <a:srgbClr val="0070C0"/>
                                  </a:solidFill>
                                  <a:latin typeface="Cambria Math" panose="02040503050406030204" pitchFamily="18" charset="0"/>
                                  <a:cs typeface="Times New Roman" panose="02020603050405020304" pitchFamily="18" charset="0"/>
                                </a:rPr>
                              </m:ctrlPr>
                            </m:eqArrPr>
                            <m:e>
                              <m:r>
                                <a:rPr lang="en-US" sz="2400" b="0" i="1" smtClean="0">
                                  <a:solidFill>
                                    <a:srgbClr val="0070C0"/>
                                  </a:solidFill>
                                  <a:latin typeface="Cambria Math" panose="02040503050406030204" pitchFamily="18" charset="0"/>
                                  <a:cs typeface="Times New Roman" panose="02020603050405020304" pitchFamily="18" charset="0"/>
                                </a:rPr>
                                <m:t>1</m:t>
                              </m:r>
                            </m:e>
                            <m:e>
                              <m:r>
                                <a:rPr lang="en-US" sz="2400" b="0" i="1" smtClean="0">
                                  <a:solidFill>
                                    <a:srgbClr val="0070C0"/>
                                  </a:solidFill>
                                  <a:latin typeface="Cambria Math" panose="02040503050406030204" pitchFamily="18" charset="0"/>
                                  <a:cs typeface="Times New Roman" panose="02020603050405020304" pitchFamily="18" charset="0"/>
                                </a:rPr>
                                <m:t>0</m:t>
                              </m:r>
                            </m:e>
                          </m:eqArr>
                          <m:r>
                            <a:rPr lang="en-US" sz="2400" b="0" i="1" smtClean="0">
                              <a:solidFill>
                                <a:srgbClr val="0070C0"/>
                              </a:solidFill>
                              <a:latin typeface="Cambria Math" panose="02040503050406030204" pitchFamily="18" charset="0"/>
                              <a:cs typeface="Times New Roman" panose="02020603050405020304" pitchFamily="18" charset="0"/>
                            </a:rPr>
                            <m:t>  </m:t>
                          </m:r>
                        </m:e>
                      </m:d>
                      <m:m>
                        <m:mPr>
                          <m:mcs>
                            <m:mc>
                              <m:mcPr>
                                <m:count m:val="1"/>
                                <m:mcJc m:val="center"/>
                              </m:mcPr>
                            </m:mc>
                          </m:mcs>
                          <m:ctrlPr>
                            <a:rPr lang="en-US" sz="2400" b="0" i="1" smtClean="0">
                              <a:solidFill>
                                <a:srgbClr val="0070C0"/>
                              </a:solidFill>
                              <a:latin typeface="Cambria Math" panose="02040503050406030204" pitchFamily="18" charset="0"/>
                              <a:cs typeface="Times New Roman" panose="02020603050405020304" pitchFamily="18" charset="0"/>
                            </a:rPr>
                          </m:ctrlPr>
                        </m:mPr>
                        <m:mr>
                          <m:e>
                            <m:r>
                              <m:rPr>
                                <m:brk m:alnAt="7"/>
                              </m:rPr>
                              <a:rPr lang="en-US" sz="2400" b="0" i="1" smtClean="0">
                                <a:solidFill>
                                  <a:srgbClr val="0070C0"/>
                                </a:solidFill>
                                <a:latin typeface="Cambria Math" panose="02040503050406030204" pitchFamily="18" charset="0"/>
                                <a:cs typeface="Times New Roman" panose="02020603050405020304" pitchFamily="18" charset="0"/>
                              </a:rPr>
                              <m:t>𝑖</m:t>
                            </m:r>
                            <m:r>
                              <a:rPr lang="en-US" sz="2400" b="0" i="1" smtClean="0">
                                <a:solidFill>
                                  <a:srgbClr val="0070C0"/>
                                </a:solidFill>
                                <a:latin typeface="Cambria Math" panose="02040503050406030204" pitchFamily="18" charset="0"/>
                                <a:cs typeface="Times New Roman" panose="02020603050405020304" pitchFamily="18" charset="0"/>
                              </a:rPr>
                              <m:t>𝑓</m:t>
                            </m:r>
                            <m:r>
                              <a:rPr lang="en-US" sz="2400" b="0" i="1" smtClean="0">
                                <a:solidFill>
                                  <a:srgbClr val="0070C0"/>
                                </a:solidFill>
                                <a:latin typeface="Cambria Math" panose="02040503050406030204" pitchFamily="18" charset="0"/>
                                <a:cs typeface="Times New Roman" panose="02020603050405020304" pitchFamily="18" charset="0"/>
                              </a:rPr>
                              <m:t> </m:t>
                            </m:r>
                            <m:r>
                              <a:rPr lang="en-US" sz="2400" b="0" i="1" smtClean="0">
                                <a:solidFill>
                                  <a:srgbClr val="0070C0"/>
                                </a:solidFill>
                                <a:latin typeface="Cambria Math" panose="02040503050406030204" pitchFamily="18" charset="0"/>
                                <a:cs typeface="Times New Roman" panose="02020603050405020304" pitchFamily="18" charset="0"/>
                              </a:rPr>
                              <m:t>𝑢𝑟𝑏𝑎𝑛</m:t>
                            </m:r>
                          </m:e>
                        </m:mr>
                        <m:mr>
                          <m:e>
                            <m:r>
                              <a:rPr lang="en-US" sz="2400" b="0" i="1" smtClean="0">
                                <a:solidFill>
                                  <a:srgbClr val="0070C0"/>
                                </a:solidFill>
                                <a:latin typeface="Cambria Math" panose="02040503050406030204" pitchFamily="18" charset="0"/>
                                <a:cs typeface="Times New Roman" panose="02020603050405020304" pitchFamily="18" charset="0"/>
                              </a:rPr>
                              <m:t>𝑖𝑓</m:t>
                            </m:r>
                            <m:r>
                              <a:rPr lang="en-US" sz="2400" b="0" i="1" smtClean="0">
                                <a:solidFill>
                                  <a:srgbClr val="0070C0"/>
                                </a:solidFill>
                                <a:latin typeface="Cambria Math" panose="02040503050406030204" pitchFamily="18" charset="0"/>
                                <a:cs typeface="Times New Roman" panose="02020603050405020304" pitchFamily="18" charset="0"/>
                              </a:rPr>
                              <m:t> </m:t>
                            </m:r>
                            <m:r>
                              <a:rPr lang="en-US" sz="2400" b="0" i="1" smtClean="0">
                                <a:solidFill>
                                  <a:srgbClr val="0070C0"/>
                                </a:solidFill>
                                <a:latin typeface="Cambria Math" panose="02040503050406030204" pitchFamily="18" charset="0"/>
                                <a:cs typeface="Times New Roman" panose="02020603050405020304" pitchFamily="18" charset="0"/>
                              </a:rPr>
                              <m:t>𝑛𝑜𝑡</m:t>
                            </m:r>
                            <m:r>
                              <a:rPr lang="en-US" sz="2400" b="0" i="1" smtClean="0">
                                <a:solidFill>
                                  <a:srgbClr val="0070C0"/>
                                </a:solidFill>
                                <a:latin typeface="Cambria Math" panose="02040503050406030204" pitchFamily="18" charset="0"/>
                                <a:cs typeface="Times New Roman" panose="02020603050405020304" pitchFamily="18" charset="0"/>
                              </a:rPr>
                              <m:t> </m:t>
                            </m:r>
                            <m:r>
                              <a:rPr lang="en-US" sz="2400" b="0" i="1" smtClean="0">
                                <a:solidFill>
                                  <a:srgbClr val="0070C0"/>
                                </a:solidFill>
                                <a:latin typeface="Cambria Math" panose="02040503050406030204" pitchFamily="18" charset="0"/>
                                <a:cs typeface="Times New Roman" panose="02020603050405020304" pitchFamily="18" charset="0"/>
                              </a:rPr>
                              <m:t>𝑢𝑟𝑏𝑎𝑛</m:t>
                            </m:r>
                          </m:e>
                        </m:mr>
                      </m:m>
                    </m:oMath>
                  </m:oMathPara>
                </a14:m>
                <a:endParaRPr lang="en-US" sz="2400" dirty="0">
                  <a:solidFill>
                    <a:srgbClr val="0070C0"/>
                  </a:solidFill>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43B6EDEB-AAFB-7743-F5B6-1FE95D8FBF04}"/>
                  </a:ext>
                </a:extLst>
              </p:cNvPr>
              <p:cNvSpPr txBox="1">
                <a:spLocks noRot="1" noChangeAspect="1" noMove="1" noResize="1" noEditPoints="1" noAdjustHandles="1" noChangeArrowheads="1" noChangeShapeType="1" noTextEdit="1"/>
              </p:cNvSpPr>
              <p:nvPr/>
            </p:nvSpPr>
            <p:spPr>
              <a:xfrm>
                <a:off x="762000" y="962232"/>
                <a:ext cx="9677400" cy="4978799"/>
              </a:xfrm>
              <a:prstGeom prst="rect">
                <a:avLst/>
              </a:prstGeom>
              <a:blipFill>
                <a:blip r:embed="rId3"/>
                <a:stretch>
                  <a:fillRect l="-945" t="-979"/>
                </a:stretch>
              </a:blipFill>
            </p:spPr>
            <p:txBody>
              <a:bodyPr/>
              <a:lstStyle/>
              <a:p>
                <a:r>
                  <a:rPr lang="en-US">
                    <a:noFill/>
                  </a:rPr>
                  <a:t> </a:t>
                </a:r>
              </a:p>
            </p:txBody>
          </p:sp>
        </mc:Fallback>
      </mc:AlternateContent>
    </p:spTree>
    <p:extLst>
      <p:ext uri="{BB962C8B-B14F-4D97-AF65-F5344CB8AC3E}">
        <p14:creationId xmlns:p14="http://schemas.microsoft.com/office/powerpoint/2010/main" val="4428384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Suppose we are modeling the demand for health services: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𝑦</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0</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𝑥</m:t>
                          </m:r>
                        </m:e>
                        <m:sub>
                          <m:r>
                            <a:rPr lang="en-US" sz="2400" b="0" i="1" smtClean="0">
                              <a:solidFill>
                                <a:srgbClr val="0070C0"/>
                              </a:solidFill>
                              <a:latin typeface="Cambria Math" panose="02040503050406030204" pitchFamily="18" charset="0"/>
                              <a:cs typeface="Times New Roman" panose="02020603050405020304" pitchFamily="18" charset="0"/>
                            </a:rPr>
                            <m:t>𝑖</m:t>
                          </m:r>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2</m:t>
                          </m:r>
                        </m:sub>
                      </m:sSub>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𝑥</m:t>
                          </m:r>
                        </m:e>
                        <m:sub>
                          <m:r>
                            <a:rPr lang="en-US" sz="2400" b="0" i="1" smtClean="0">
                              <a:solidFill>
                                <a:srgbClr val="0070C0"/>
                              </a:solidFill>
                              <a:latin typeface="Cambria Math" panose="02040503050406030204" pitchFamily="18" charset="0"/>
                              <a:cs typeface="Times New Roman" panose="02020603050405020304" pitchFamily="18" charset="0"/>
                            </a:rPr>
                            <m:t>𝑖</m:t>
                          </m:r>
                          <m:r>
                            <a:rPr lang="en-US" sz="2400" b="0" i="1" smtClean="0">
                              <a:solidFill>
                                <a:srgbClr val="0070C0"/>
                              </a:solidFill>
                              <a:latin typeface="Cambria Math" panose="02040503050406030204" pitchFamily="18" charset="0"/>
                              <a:cs typeface="Times New Roman" panose="02020603050405020304" pitchFamily="18" charset="0"/>
                            </a:rPr>
                            <m:t>2</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𝛼</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𝑈</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𝜀</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oMath>
                  </m:oMathPara>
                </a14:m>
                <a:endParaRPr lang="en-US" sz="2400" b="0" dirty="0">
                  <a:solidFill>
                    <a:srgbClr val="0070C0"/>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𝑈</m:t>
                        </m:r>
                      </m:e>
                      <m:sub>
                        <m:r>
                          <a:rPr lang="en-US" sz="2400" b="0" i="1" smtClean="0">
                            <a:solidFill>
                              <a:schemeClr val="tx1"/>
                            </a:solidFill>
                            <a:latin typeface="Cambria Math" panose="02040503050406030204" pitchFamily="18" charset="0"/>
                            <a:cs typeface="Times New Roman" panose="02020603050405020304" pitchFamily="18" charset="0"/>
                          </a:rPr>
                          <m:t>𝑖</m:t>
                        </m:r>
                      </m:sub>
                    </m:sSub>
                  </m:oMath>
                </a14:m>
                <a:r>
                  <a:rPr lang="en-US" sz="2400" dirty="0">
                    <a:solidFill>
                      <a:schemeClr val="tx1"/>
                    </a:solidFill>
                    <a:cs typeface="Times New Roman" panose="02020603050405020304" pitchFamily="18" charset="0"/>
                  </a:rPr>
                  <a:t> indicates </a:t>
                </a:r>
                <a:r>
                  <a:rPr lang="en-US" sz="2400" dirty="0">
                    <a:cs typeface="Times New Roman" panose="02020603050405020304" pitchFamily="18" charset="0"/>
                  </a:rPr>
                  <a:t>residing in an urban region</a:t>
                </a:r>
              </a:p>
              <a:p>
                <a:r>
                  <a:rPr lang="en-US" sz="2400" dirty="0">
                    <a:cs typeface="Times New Roman" panose="02020603050405020304" pitchFamily="18" charset="0"/>
                  </a:rPr>
                  <a:t>How do we interpret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 (</a:t>
                </a:r>
                <a:r>
                  <a:rPr lang="en-US" sz="2400" u="sng" dirty="0">
                    <a:solidFill>
                      <a:schemeClr val="accent2">
                        <a:lumMod val="75000"/>
                      </a:schemeClr>
                    </a:solidFill>
                    <a:cs typeface="Times New Roman" panose="02020603050405020304" pitchFamily="18" charset="0"/>
                  </a:rPr>
                  <a:t>if it’s a coefficient of interest</a:t>
                </a:r>
                <a:r>
                  <a:rPr lang="en-US" sz="2400" dirty="0">
                    <a:cs typeface="Times New Roman" panose="02020603050405020304" pitchFamily="18" charset="0"/>
                  </a:rPr>
                  <a:t>)?</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spTree>
    <p:extLst>
      <p:ext uri="{BB962C8B-B14F-4D97-AF65-F5344CB8AC3E}">
        <p14:creationId xmlns:p14="http://schemas.microsoft.com/office/powerpoint/2010/main" val="6831914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Suppose we are modeling the demand for health services: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𝑦</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0</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𝑥</m:t>
                          </m:r>
                        </m:e>
                        <m:sub>
                          <m:r>
                            <a:rPr lang="en-US" sz="2400" b="0" i="1" smtClean="0">
                              <a:solidFill>
                                <a:srgbClr val="0070C0"/>
                              </a:solidFill>
                              <a:latin typeface="Cambria Math" panose="02040503050406030204" pitchFamily="18" charset="0"/>
                              <a:cs typeface="Times New Roman" panose="02020603050405020304" pitchFamily="18" charset="0"/>
                            </a:rPr>
                            <m:t>𝑖</m:t>
                          </m:r>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2</m:t>
                          </m:r>
                        </m:sub>
                      </m:sSub>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𝑥</m:t>
                          </m:r>
                        </m:e>
                        <m:sub>
                          <m:r>
                            <a:rPr lang="en-US" sz="2400" b="0" i="1" smtClean="0">
                              <a:solidFill>
                                <a:srgbClr val="0070C0"/>
                              </a:solidFill>
                              <a:latin typeface="Cambria Math" panose="02040503050406030204" pitchFamily="18" charset="0"/>
                              <a:cs typeface="Times New Roman" panose="02020603050405020304" pitchFamily="18" charset="0"/>
                            </a:rPr>
                            <m:t>𝑖</m:t>
                          </m:r>
                          <m:r>
                            <a:rPr lang="en-US" sz="2400" b="0" i="1" smtClean="0">
                              <a:solidFill>
                                <a:srgbClr val="0070C0"/>
                              </a:solidFill>
                              <a:latin typeface="Cambria Math" panose="02040503050406030204" pitchFamily="18" charset="0"/>
                              <a:cs typeface="Times New Roman" panose="02020603050405020304" pitchFamily="18" charset="0"/>
                            </a:rPr>
                            <m:t>2</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𝛼</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𝑈</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𝜀</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oMath>
                  </m:oMathPara>
                </a14:m>
                <a:endParaRPr lang="en-US" sz="2400" b="0" dirty="0">
                  <a:solidFill>
                    <a:srgbClr val="0070C0"/>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𝑈</m:t>
                        </m:r>
                      </m:e>
                      <m:sub>
                        <m:r>
                          <a:rPr lang="en-US" sz="2400" b="0" i="1" smtClean="0">
                            <a:solidFill>
                              <a:schemeClr val="tx1"/>
                            </a:solidFill>
                            <a:latin typeface="Cambria Math" panose="02040503050406030204" pitchFamily="18" charset="0"/>
                            <a:cs typeface="Times New Roman" panose="02020603050405020304" pitchFamily="18" charset="0"/>
                          </a:rPr>
                          <m:t>𝑖</m:t>
                        </m:r>
                      </m:sub>
                    </m:sSub>
                  </m:oMath>
                </a14:m>
                <a:r>
                  <a:rPr lang="en-US" sz="2400" dirty="0">
                    <a:solidFill>
                      <a:schemeClr val="tx1"/>
                    </a:solidFill>
                    <a:cs typeface="Times New Roman" panose="02020603050405020304" pitchFamily="18" charset="0"/>
                  </a:rPr>
                  <a:t> indicates </a:t>
                </a:r>
                <a:r>
                  <a:rPr lang="en-US" sz="2400" dirty="0">
                    <a:cs typeface="Times New Roman" panose="02020603050405020304" pitchFamily="18" charset="0"/>
                  </a:rPr>
                  <a:t>residing in an urban region</a:t>
                </a:r>
              </a:p>
              <a:p>
                <a:r>
                  <a:rPr lang="en-US" sz="2400" dirty="0">
                    <a:cs typeface="Times New Roman" panose="02020603050405020304" pitchFamily="18" charset="0"/>
                  </a:rPr>
                  <a:t>How do we interpret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a:t>
                </a:r>
              </a:p>
              <a:p>
                <a:pPr lvl="1"/>
                <a:r>
                  <a:rPr lang="en-US" sz="2400" dirty="0">
                    <a:cs typeface="Times New Roman" panose="02020603050405020304" pitchFamily="18" charset="0"/>
                  </a:rPr>
                  <a:t>Two groups: one where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𝑈</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 and one where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𝑈</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=0</m:t>
                    </m:r>
                  </m:oMath>
                </a14:m>
                <a:endParaRPr lang="en-US" sz="2400" dirty="0">
                  <a:cs typeface="Times New Roman" panose="02020603050405020304" pitchFamily="18" charset="0"/>
                </a:endParaRPr>
              </a:p>
              <a:p>
                <a:pPr lvl="1"/>
                <a:r>
                  <a:rPr lang="en-US" sz="2400" dirty="0">
                    <a:cs typeface="Times New Roman" panose="02020603050405020304" pitchFamily="18" charset="0"/>
                  </a:rPr>
                  <a:t>Hence, dummy variables capture a</a:t>
                </a:r>
                <a:r>
                  <a:rPr lang="en-US" sz="2400" dirty="0">
                    <a:solidFill>
                      <a:schemeClr val="accent2">
                        <a:lumMod val="75000"/>
                      </a:schemeClr>
                    </a:solidFill>
                    <a:cs typeface="Times New Roman" panose="02020603050405020304" pitchFamily="18" charset="0"/>
                  </a:rPr>
                  <a:t> </a:t>
                </a:r>
                <a:r>
                  <a:rPr lang="en-US" sz="2400" b="1" dirty="0">
                    <a:solidFill>
                      <a:schemeClr val="accent2">
                        <a:lumMod val="75000"/>
                      </a:schemeClr>
                    </a:solidFill>
                    <a:cs typeface="Times New Roman" panose="02020603050405020304" pitchFamily="18" charset="0"/>
                  </a:rPr>
                  <a:t>shift in the intercept of a regression</a:t>
                </a:r>
              </a:p>
              <a:p>
                <a:pPr lvl="1"/>
                <a:r>
                  <a:rPr lang="en-US" sz="2400" dirty="0">
                    <a:solidFill>
                      <a:schemeClr val="tx1"/>
                    </a:solidFill>
                    <a:cs typeface="Times New Roman" panose="02020603050405020304" pitchFamily="18" charset="0"/>
                  </a:rPr>
                  <a:t>You’ll see these again next semester when we cover fixed effects – why are they useful?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t="-1305"/>
                </a:stretch>
              </a:blipFill>
            </p:spPr>
            <p:txBody>
              <a:bodyPr/>
              <a:lstStyle/>
              <a:p>
                <a:r>
                  <a:rPr lang="en-US">
                    <a:noFill/>
                  </a:rPr>
                  <a:t> </a:t>
                </a:r>
              </a:p>
            </p:txBody>
          </p:sp>
        </mc:Fallback>
      </mc:AlternateContent>
    </p:spTree>
    <p:extLst>
      <p:ext uri="{BB962C8B-B14F-4D97-AF65-F5344CB8AC3E}">
        <p14:creationId xmlns:p14="http://schemas.microsoft.com/office/powerpoint/2010/main" val="23746766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117F72C2-9FC8-8E24-C73F-EB01E4BCF671}"/>
              </a:ext>
            </a:extLst>
          </p:cNvPr>
          <p:cNvPicPr>
            <a:picLocks noGrp="1" noChangeAspect="1"/>
          </p:cNvPicPr>
          <p:nvPr>
            <p:ph idx="1"/>
          </p:nvPr>
        </p:nvPicPr>
        <p:blipFill>
          <a:blip r:embed="rId3"/>
          <a:stretch>
            <a:fillRect/>
          </a:stretch>
        </p:blipFill>
        <p:spPr>
          <a:xfrm>
            <a:off x="800100" y="1295400"/>
            <a:ext cx="10058400" cy="4665959"/>
          </a:xfrm>
        </p:spPr>
      </p:pic>
    </p:spTree>
    <p:extLst>
      <p:ext uri="{BB962C8B-B14F-4D97-AF65-F5344CB8AC3E}">
        <p14:creationId xmlns:p14="http://schemas.microsoft.com/office/powerpoint/2010/main" val="199376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Last time:</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5790" y="1066800"/>
                <a:ext cx="10367010" cy="5453807"/>
              </a:xfrm>
            </p:spPr>
            <p:txBody>
              <a:bodyPr>
                <a:normAutofit/>
              </a:bodyPr>
              <a:lstStyle/>
              <a:p>
                <a:r>
                  <a:rPr lang="en-US" sz="2400" dirty="0">
                    <a:latin typeface="Times New Roman" panose="02020603050405020304" pitchFamily="18" charset="0"/>
                    <a:cs typeface="Times New Roman" panose="02020603050405020304" pitchFamily="18" charset="0"/>
                  </a:rPr>
                  <a:t>Probability, coding review</a:t>
                </a:r>
              </a:p>
              <a:p>
                <a:r>
                  <a:rPr lang="en-US" sz="2400" dirty="0">
                    <a:latin typeface="Times New Roman" panose="02020603050405020304" pitchFamily="18" charset="0"/>
                    <a:cs typeface="Times New Roman" panose="02020603050405020304" pitchFamily="18" charset="0"/>
                  </a:rPr>
                  <a:t>Introduction to linear regression</a:t>
                </a:r>
              </a:p>
              <a:p>
                <a:pPr lvl="1"/>
                <a:r>
                  <a:rPr lang="en-US" sz="2200" dirty="0">
                    <a:cs typeface="Times New Roman" panose="02020603050405020304" pitchFamily="18" charset="0"/>
                  </a:rPr>
                  <a:t>Single explanatory variable: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𝑦</m:t>
                    </m:r>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𝛽</m:t>
                        </m:r>
                      </m:e>
                      <m:sub>
                        <m:r>
                          <a:rPr lang="en-US" sz="2200" b="0" i="1" smtClean="0">
                            <a:latin typeface="Cambria Math" panose="02040503050406030204" pitchFamily="18" charset="0"/>
                            <a:cs typeface="Times New Roman" panose="02020603050405020304" pitchFamily="18" charset="0"/>
                          </a:rPr>
                          <m:t>0</m:t>
                        </m:r>
                      </m:sub>
                    </m:sSub>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𝛽</m:t>
                        </m:r>
                      </m:e>
                      <m:sub>
                        <m:r>
                          <a:rPr lang="en-US" sz="2200" b="0" i="1" smtClean="0">
                            <a:latin typeface="Cambria Math" panose="02040503050406030204" pitchFamily="18" charset="0"/>
                            <a:cs typeface="Times New Roman" panose="02020603050405020304" pitchFamily="18" charset="0"/>
                          </a:rPr>
                          <m:t>1</m:t>
                        </m:r>
                      </m:sub>
                    </m:sSub>
                    <m:r>
                      <a:rPr lang="en-US" sz="2200" b="0" i="1" smtClean="0">
                        <a:latin typeface="Cambria Math" panose="02040503050406030204" pitchFamily="18" charset="0"/>
                        <a:cs typeface="Times New Roman" panose="02020603050405020304" pitchFamily="18" charset="0"/>
                      </a:rPr>
                      <m:t>𝑥</m:t>
                    </m:r>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𝜀</m:t>
                    </m:r>
                  </m:oMath>
                </a14:m>
                <a:endParaRPr lang="en-US" sz="2200" dirty="0">
                  <a:latin typeface="Times New Roman" panose="02020603050405020304" pitchFamily="18" charset="0"/>
                  <a:cs typeface="Times New Roman" panose="02020603050405020304" pitchFamily="18" charset="0"/>
                </a:endParaRPr>
              </a:p>
              <a:p>
                <a:pPr lvl="1"/>
                <a:r>
                  <a:rPr lang="en-US" sz="2200" dirty="0">
                    <a:cs typeface="Times New Roman" panose="02020603050405020304" pitchFamily="18" charset="0"/>
                  </a:rPr>
                  <a:t>Estimation: best linear fit through data</a:t>
                </a:r>
              </a:p>
              <a:p>
                <a:pPr lvl="1"/>
                <a:r>
                  <a:rPr lang="en-US" sz="2200" dirty="0">
                    <a:cs typeface="Times New Roman" panose="02020603050405020304" pitchFamily="18" charset="0"/>
                  </a:rPr>
                  <a:t>Assumptions required for unbiasedness, so that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𝔼</m:t>
                    </m:r>
                    <m:d>
                      <m:dPr>
                        <m:begChr m:val="["/>
                        <m:endChr m:val="]"/>
                        <m:ctrlPr>
                          <a:rPr lang="en-US" sz="2200" b="0" i="1" smtClean="0">
                            <a:latin typeface="Cambria Math" panose="02040503050406030204" pitchFamily="18" charset="0"/>
                            <a:cs typeface="Times New Roman" panose="02020603050405020304" pitchFamily="18" charset="0"/>
                          </a:rPr>
                        </m:ctrlPr>
                      </m:dPr>
                      <m:e>
                        <m:sSub>
                          <m:sSubPr>
                            <m:ctrlPr>
                              <a:rPr lang="en-US" sz="2200" b="0" i="1" smtClean="0">
                                <a:latin typeface="Cambria Math" panose="02040503050406030204" pitchFamily="18" charset="0"/>
                                <a:cs typeface="Times New Roman" panose="02020603050405020304" pitchFamily="18" charset="0"/>
                              </a:rPr>
                            </m:ctrlPr>
                          </m:sSubPr>
                          <m:e>
                            <m:acc>
                              <m:accPr>
                                <m:chr m:val="̂"/>
                                <m:ctrlPr>
                                  <a:rPr lang="en-US" sz="2200" b="0" i="1" smtClean="0">
                                    <a:latin typeface="Cambria Math" panose="02040503050406030204" pitchFamily="18" charset="0"/>
                                    <a:cs typeface="Times New Roman" panose="02020603050405020304" pitchFamily="18" charset="0"/>
                                  </a:rPr>
                                </m:ctrlPr>
                              </m:accPr>
                              <m:e>
                                <m:r>
                                  <a:rPr lang="en-US" sz="2200" b="0" i="1" smtClean="0">
                                    <a:latin typeface="Cambria Math" panose="02040503050406030204" pitchFamily="18" charset="0"/>
                                    <a:cs typeface="Times New Roman" panose="02020603050405020304" pitchFamily="18" charset="0"/>
                                  </a:rPr>
                                  <m:t>𝛽</m:t>
                                </m:r>
                              </m:e>
                            </m:acc>
                          </m:e>
                          <m:sub>
                            <m:r>
                              <a:rPr lang="en-US" sz="2200" b="0" i="1" smtClean="0">
                                <a:latin typeface="Cambria Math" panose="02040503050406030204" pitchFamily="18" charset="0"/>
                                <a:cs typeface="Times New Roman" panose="02020603050405020304" pitchFamily="18" charset="0"/>
                              </a:rPr>
                              <m:t>1</m:t>
                            </m:r>
                          </m:sub>
                        </m:sSub>
                      </m:e>
                    </m:d>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𝛽</m:t>
                        </m:r>
                      </m:e>
                      <m:sub>
                        <m:r>
                          <a:rPr lang="en-US" sz="2200" b="0" i="1" smtClean="0">
                            <a:latin typeface="Cambria Math" panose="02040503050406030204" pitchFamily="18" charset="0"/>
                            <a:cs typeface="Times New Roman" panose="02020603050405020304" pitchFamily="18" charset="0"/>
                          </a:rPr>
                          <m:t>1</m:t>
                        </m:r>
                      </m:sub>
                    </m:sSub>
                  </m:oMath>
                </a14:m>
                <a:endParaRPr lang="en-US" sz="2200" dirty="0">
                  <a:cs typeface="Times New Roman" panose="02020603050405020304" pitchFamily="18" charset="0"/>
                </a:endParaRPr>
              </a:p>
              <a:p>
                <a:pPr marL="274320" lvl="1" indent="0">
                  <a:buNone/>
                </a:pPr>
                <a:endParaRPr lang="en-US" sz="2200" dirty="0">
                  <a:cs typeface="Times New Roman" panose="02020603050405020304" pitchFamily="18" charset="0"/>
                </a:endParaRPr>
              </a:p>
              <a:p>
                <a:pPr lvl="1"/>
                <a:endParaRPr lang="en-US" sz="2400" dirty="0">
                  <a:cs typeface="Times New Roman" panose="02020603050405020304" pitchFamily="18" charset="0"/>
                </a:endParaRPr>
              </a:p>
              <a:p>
                <a:r>
                  <a:rPr lang="en-US" sz="2400" dirty="0">
                    <a:cs typeface="Times New Roman" panose="02020603050405020304" pitchFamily="18" charset="0"/>
                  </a:rPr>
                  <a:t>Multiple explanatory variables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𝑛</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𝑛</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r>
                  <a:rPr lang="en-US" sz="2400" dirty="0">
                    <a:cs typeface="Times New Roman" panose="02020603050405020304" pitchFamily="18" charset="0"/>
                  </a:rPr>
                  <a:t>Inference on coefficients</a:t>
                </a:r>
              </a:p>
              <a:p>
                <a:r>
                  <a:rPr lang="en-US" sz="2400" dirty="0">
                    <a:cs typeface="Times New Roman" panose="02020603050405020304" pitchFamily="18" charset="0"/>
                  </a:rPr>
                  <a:t>Regressions and causal frameworks</a:t>
                </a:r>
              </a:p>
              <a:p>
                <a:r>
                  <a:rPr lang="en-US" sz="2400" dirty="0">
                    <a:cs typeface="Times New Roman" panose="02020603050405020304" pitchFamily="18" charset="0"/>
                  </a:rPr>
                  <a:t>Additional regression tools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5790" y="1066800"/>
                <a:ext cx="10367010" cy="5453807"/>
              </a:xfrm>
              <a:blipFill>
                <a:blip r:embed="rId3"/>
                <a:stretch>
                  <a:fillRect l="-412" t="-1229"/>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0406560D-4DB1-46F7-AACB-59231F198015}"/>
              </a:ext>
            </a:extLst>
          </p:cNvPr>
          <p:cNvSpPr txBox="1">
            <a:spLocks/>
          </p:cNvSpPr>
          <p:nvPr/>
        </p:nvSpPr>
        <p:spPr>
          <a:xfrm>
            <a:off x="605790" y="3429000"/>
            <a:ext cx="7269480" cy="624840"/>
          </a:xfrm>
          <a:prstGeom prst="rect">
            <a:avLst/>
          </a:prstGeom>
        </p:spPr>
        <p:txBody>
          <a:bodyPr vert="horz" lIns="91440" tIns="45720" rIns="91440" bIns="45720" rtlCol="0" anchor="b">
            <a:normAutofit fontScale="90000" lnSpcReduction="10000"/>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dirty="0">
                <a:cs typeface="Times New Roman" panose="02020603050405020304" pitchFamily="18" charset="0"/>
              </a:rPr>
              <a:t>This time:</a:t>
            </a:r>
          </a:p>
        </p:txBody>
      </p:sp>
    </p:spTree>
    <p:extLst>
      <p:ext uri="{BB962C8B-B14F-4D97-AF65-F5344CB8AC3E}">
        <p14:creationId xmlns:p14="http://schemas.microsoft.com/office/powerpoint/2010/main" val="3746653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C090224-F0D7-141A-ABD0-0F81A3283FE4}"/>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77C0C0A3-0444-9E76-7909-C79E06A7B773}"/>
              </a:ext>
            </a:extLst>
          </p:cNvPr>
          <p:cNvPicPr>
            <a:picLocks noChangeAspect="1"/>
          </p:cNvPicPr>
          <p:nvPr/>
        </p:nvPicPr>
        <p:blipFill>
          <a:blip r:embed="rId3"/>
          <a:stretch>
            <a:fillRect/>
          </a:stretch>
        </p:blipFill>
        <p:spPr>
          <a:xfrm>
            <a:off x="800100" y="1219200"/>
            <a:ext cx="10058400" cy="5155487"/>
          </a:xfrm>
          <a:prstGeom prst="rect">
            <a:avLst/>
          </a:prstGeom>
        </p:spPr>
      </p:pic>
    </p:spTree>
    <p:extLst>
      <p:ext uri="{BB962C8B-B14F-4D97-AF65-F5344CB8AC3E}">
        <p14:creationId xmlns:p14="http://schemas.microsoft.com/office/powerpoint/2010/main" val="7692092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C090224-F0D7-141A-ABD0-0F81A3283FE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CF25538-BA28-96A4-30C3-1B5231BC887C}"/>
              </a:ext>
            </a:extLst>
          </p:cNvPr>
          <p:cNvPicPr>
            <a:picLocks noChangeAspect="1"/>
          </p:cNvPicPr>
          <p:nvPr/>
        </p:nvPicPr>
        <p:blipFill>
          <a:blip r:embed="rId3"/>
          <a:stretch>
            <a:fillRect/>
          </a:stretch>
        </p:blipFill>
        <p:spPr>
          <a:xfrm>
            <a:off x="609600" y="962232"/>
            <a:ext cx="10058400" cy="5223782"/>
          </a:xfrm>
          <a:prstGeom prst="rect">
            <a:avLst/>
          </a:prstGeom>
        </p:spPr>
      </p:pic>
    </p:spTree>
    <p:extLst>
      <p:ext uri="{BB962C8B-B14F-4D97-AF65-F5344CB8AC3E}">
        <p14:creationId xmlns:p14="http://schemas.microsoft.com/office/powerpoint/2010/main" val="18373737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The Dummy Variable Trap</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Suppose we define a new variable </a:t>
                </a:r>
              </a:p>
              <a:p>
                <a:pPr marL="0" indent="0" algn="ctr">
                  <a:lnSpc>
                    <a:spcPct val="120000"/>
                  </a:lnSpc>
                  <a:spcBef>
                    <a:spcPts val="1800"/>
                  </a:spcBef>
                  <a:spcAft>
                    <a:spcPts val="1800"/>
                  </a:spcAft>
                  <a:buNone/>
                </a:pPr>
                <a14:m>
                  <m:oMath xmlns:m="http://schemas.openxmlformats.org/officeDocument/2006/math">
                    <m:sSub>
                      <m:sSubPr>
                        <m:ctrlP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ctrlPr>
                      </m:sSubPr>
                      <m:e>
                        <m: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t>𝑅</m:t>
                        </m:r>
                      </m:e>
                      <m:sub>
                        <m: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t>𝑖</m:t>
                        </m:r>
                      </m:sub>
                    </m:sSub>
                    <m:r>
                      <a:rPr lang="en-CA" sz="2400" i="1">
                        <a:solidFill>
                          <a:schemeClr val="tx1">
                            <a:lumMod val="65000"/>
                            <a:lumOff val="35000"/>
                          </a:schemeClr>
                        </a:solidFill>
                        <a:latin typeface="Cambria Math" panose="02040503050406030204" pitchFamily="18" charset="0"/>
                        <a:ea typeface="Cambria Math" panose="02040503050406030204" pitchFamily="18" charset="0"/>
                      </a:rPr>
                      <m:t>=</m:t>
                    </m:r>
                    <m:d>
                      <m:dPr>
                        <m:begChr m:val="{"/>
                        <m:endChr m:val=""/>
                        <m:ctrlPr>
                          <a:rPr lang="en-CA" sz="2400" i="1">
                            <a:solidFill>
                              <a:schemeClr val="tx1">
                                <a:lumMod val="65000"/>
                                <a:lumOff val="35000"/>
                              </a:schemeClr>
                            </a:solidFill>
                            <a:latin typeface="Cambria Math" panose="02040503050406030204" pitchFamily="18" charset="0"/>
                            <a:ea typeface="Cambria Math" panose="02040503050406030204" pitchFamily="18" charset="0"/>
                          </a:rPr>
                        </m:ctrlPr>
                      </m:dPr>
                      <m:e>
                        <m:eqArr>
                          <m:eqArrPr>
                            <m:ctrlPr>
                              <a:rPr lang="en-CA" sz="2400" i="1" smtClean="0">
                                <a:solidFill>
                                  <a:schemeClr val="tx1">
                                    <a:lumMod val="65000"/>
                                    <a:lumOff val="35000"/>
                                  </a:schemeClr>
                                </a:solidFill>
                                <a:latin typeface="Cambria Math" panose="02040503050406030204" pitchFamily="18" charset="0"/>
                                <a:ea typeface="Cambria Math" panose="02040503050406030204" pitchFamily="18" charset="0"/>
                              </a:rPr>
                            </m:ctrlPr>
                          </m:eqArrPr>
                          <m:e>
                            <m:r>
                              <a:rPr lang="en-CA" sz="2400" i="1" smtClean="0">
                                <a:solidFill>
                                  <a:schemeClr val="tx1">
                                    <a:lumMod val="65000"/>
                                    <a:lumOff val="35000"/>
                                  </a:schemeClr>
                                </a:solidFill>
                                <a:latin typeface="Cambria Math" panose="02040503050406030204" pitchFamily="18" charset="0"/>
                                <a:ea typeface="Cambria Math" panose="02040503050406030204" pitchFamily="18" charset="0"/>
                              </a:rPr>
                              <m:t>1</m:t>
                            </m:r>
                            <m:r>
                              <a:rPr lang="en-CA" sz="2400" i="1">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a:rPr lang="en-US" sz="2400" b="0" i="0" smtClean="0">
                                <a:solidFill>
                                  <a:schemeClr val="tx1">
                                    <a:lumMod val="65000"/>
                                    <a:lumOff val="35000"/>
                                  </a:schemeClr>
                                </a:solidFill>
                                <a:latin typeface="Cambria Math"/>
                                <a:ea typeface="Cambria Math" panose="02040503050406030204" pitchFamily="18" charset="0"/>
                              </a:rPr>
                              <m:t> </m:t>
                            </m:r>
                            <m: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a:solidFill>
                                  <a:schemeClr val="tx1">
                                    <a:lumMod val="65000"/>
                                    <a:lumOff val="35000"/>
                                  </a:schemeClr>
                                </a:solidFill>
                                <a:latin typeface="Cambria Math" panose="02040503050406030204" pitchFamily="18" charset="0"/>
                                <a:ea typeface="Cambria Math" panose="02040503050406030204" pitchFamily="18" charset="0"/>
                              </a:rPr>
                              <m:t>if</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rural</m:t>
                            </m:r>
                          </m:e>
                          <m:e>
                            <m:r>
                              <a:rPr lang="en-CA" sz="2400" b="0" i="1"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i="1">
                                <a:solidFill>
                                  <a:schemeClr val="tx1">
                                    <a:lumMod val="65000"/>
                                    <a:lumOff val="35000"/>
                                  </a:schemeClr>
                                </a:solidFill>
                                <a:latin typeface="Cambria Math" panose="02040503050406030204" pitchFamily="18" charset="0"/>
                                <a:ea typeface="Cambria Math" panose="02040503050406030204" pitchFamily="18" charset="0"/>
                              </a:rPr>
                              <m:t>0</m:t>
                            </m:r>
                            <m:r>
                              <a:rPr lang="en-CA" sz="2400" b="0" i="1"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i="1">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a:solidFill>
                                  <a:schemeClr val="tx1">
                                    <a:lumMod val="65000"/>
                                    <a:lumOff val="35000"/>
                                  </a:schemeClr>
                                </a:solidFill>
                                <a:latin typeface="Cambria Math" panose="02040503050406030204" pitchFamily="18" charset="0"/>
                                <a:ea typeface="Cambria Math" panose="02040503050406030204" pitchFamily="18" charset="0"/>
                              </a:rPr>
                              <m:t>if</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urban</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e>
                        </m:eqArr>
                      </m:e>
                    </m:d>
                  </m:oMath>
                </a14:m>
                <a:r>
                  <a:rPr lang="en-CA" sz="2400" dirty="0">
                    <a:solidFill>
                      <a:schemeClr val="tx1">
                        <a:lumMod val="65000"/>
                        <a:lumOff val="35000"/>
                      </a:schemeClr>
                    </a:solidFill>
                    <a:latin typeface="Open Sans" panose="020B0606030504020204" pitchFamily="34" charset="0"/>
                    <a:ea typeface="Cambria Math" panose="02040503050406030204" pitchFamily="18" charset="0"/>
                  </a:rPr>
                  <a:t> </a:t>
                </a:r>
              </a:p>
              <a:p>
                <a:pPr marL="0" indent="0">
                  <a:buNone/>
                </a:pPr>
                <a:r>
                  <a:rPr lang="en-US" sz="2400" dirty="0">
                    <a:cs typeface="Times New Roman" panose="02020603050405020304" pitchFamily="18" charset="0"/>
                  </a:rPr>
                  <a:t>and include both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𝑅</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and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𝑈</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in a regression model. </a:t>
                </a:r>
              </a:p>
              <a:p>
                <a:pPr marL="0" indent="0">
                  <a:buNone/>
                </a:pPr>
                <a:r>
                  <a:rPr lang="en-US" sz="2400" b="1" dirty="0">
                    <a:solidFill>
                      <a:schemeClr val="accent3">
                        <a:lumMod val="75000"/>
                      </a:schemeClr>
                    </a:solidFill>
                    <a:cs typeface="Times New Roman" panose="02020603050405020304" pitchFamily="18" charset="0"/>
                  </a:rPr>
                  <a:t>What would happen?</a:t>
                </a: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774A0C79-0C76-426C-B5D8-C00B08B626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9578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The Dummy Variable Trap</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Suppose we define a new variable </a:t>
                </a:r>
              </a:p>
              <a:p>
                <a:pPr marL="0" indent="0" algn="ctr">
                  <a:lnSpc>
                    <a:spcPct val="120000"/>
                  </a:lnSpc>
                  <a:spcBef>
                    <a:spcPts val="1800"/>
                  </a:spcBef>
                  <a:spcAft>
                    <a:spcPts val="1800"/>
                  </a:spcAft>
                  <a:buNone/>
                </a:pPr>
                <a14:m>
                  <m:oMath xmlns:m="http://schemas.openxmlformats.org/officeDocument/2006/math">
                    <m:sSub>
                      <m:sSubPr>
                        <m:ctrlP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ctrlPr>
                      </m:sSubPr>
                      <m:e>
                        <m: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t>𝑅</m:t>
                        </m:r>
                      </m:e>
                      <m:sub>
                        <m: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t>𝑖</m:t>
                        </m:r>
                      </m:sub>
                    </m:sSub>
                    <m:r>
                      <a:rPr lang="en-CA" sz="2400" i="1">
                        <a:solidFill>
                          <a:schemeClr val="tx1">
                            <a:lumMod val="65000"/>
                            <a:lumOff val="35000"/>
                          </a:schemeClr>
                        </a:solidFill>
                        <a:latin typeface="Cambria Math" panose="02040503050406030204" pitchFamily="18" charset="0"/>
                        <a:ea typeface="Cambria Math" panose="02040503050406030204" pitchFamily="18" charset="0"/>
                      </a:rPr>
                      <m:t>=</m:t>
                    </m:r>
                    <m:d>
                      <m:dPr>
                        <m:begChr m:val="{"/>
                        <m:endChr m:val=""/>
                        <m:ctrlPr>
                          <a:rPr lang="en-CA" sz="2400" i="1">
                            <a:solidFill>
                              <a:schemeClr val="tx1">
                                <a:lumMod val="65000"/>
                                <a:lumOff val="35000"/>
                              </a:schemeClr>
                            </a:solidFill>
                            <a:latin typeface="Cambria Math" panose="02040503050406030204" pitchFamily="18" charset="0"/>
                            <a:ea typeface="Cambria Math" panose="02040503050406030204" pitchFamily="18" charset="0"/>
                          </a:rPr>
                        </m:ctrlPr>
                      </m:dPr>
                      <m:e>
                        <m:eqArr>
                          <m:eqArrPr>
                            <m:ctrlPr>
                              <a:rPr lang="en-CA" sz="2400" i="1" smtClean="0">
                                <a:solidFill>
                                  <a:schemeClr val="tx1">
                                    <a:lumMod val="65000"/>
                                    <a:lumOff val="35000"/>
                                  </a:schemeClr>
                                </a:solidFill>
                                <a:latin typeface="Cambria Math" panose="02040503050406030204" pitchFamily="18" charset="0"/>
                                <a:ea typeface="Cambria Math" panose="02040503050406030204" pitchFamily="18" charset="0"/>
                              </a:rPr>
                            </m:ctrlPr>
                          </m:eqArrPr>
                          <m:e>
                            <m:r>
                              <a:rPr lang="en-CA" sz="2400" i="1" smtClean="0">
                                <a:solidFill>
                                  <a:schemeClr val="tx1">
                                    <a:lumMod val="65000"/>
                                    <a:lumOff val="35000"/>
                                  </a:schemeClr>
                                </a:solidFill>
                                <a:latin typeface="Cambria Math" panose="02040503050406030204" pitchFamily="18" charset="0"/>
                                <a:ea typeface="Cambria Math" panose="02040503050406030204" pitchFamily="18" charset="0"/>
                              </a:rPr>
                              <m:t>1</m:t>
                            </m:r>
                            <m:r>
                              <a:rPr lang="en-CA" sz="2400" i="1">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a:rPr lang="en-US" sz="2400" b="0" i="0" smtClean="0">
                                <a:solidFill>
                                  <a:schemeClr val="tx1">
                                    <a:lumMod val="65000"/>
                                    <a:lumOff val="35000"/>
                                  </a:schemeClr>
                                </a:solidFill>
                                <a:latin typeface="Cambria Math"/>
                                <a:ea typeface="Cambria Math" panose="02040503050406030204" pitchFamily="18" charset="0"/>
                              </a:rPr>
                              <m:t> </m:t>
                            </m:r>
                            <m: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a:solidFill>
                                  <a:schemeClr val="tx1">
                                    <a:lumMod val="65000"/>
                                    <a:lumOff val="35000"/>
                                  </a:schemeClr>
                                </a:solidFill>
                                <a:latin typeface="Cambria Math" panose="02040503050406030204" pitchFamily="18" charset="0"/>
                                <a:ea typeface="Cambria Math" panose="02040503050406030204" pitchFamily="18" charset="0"/>
                              </a:rPr>
                              <m:t>if</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rural</m:t>
                            </m:r>
                          </m:e>
                          <m:e>
                            <m:r>
                              <a:rPr lang="en-CA" sz="2400" b="0" i="1"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i="1">
                                <a:solidFill>
                                  <a:schemeClr val="tx1">
                                    <a:lumMod val="65000"/>
                                    <a:lumOff val="35000"/>
                                  </a:schemeClr>
                                </a:solidFill>
                                <a:latin typeface="Cambria Math" panose="02040503050406030204" pitchFamily="18" charset="0"/>
                                <a:ea typeface="Cambria Math" panose="02040503050406030204" pitchFamily="18" charset="0"/>
                              </a:rPr>
                              <m:t>0</m:t>
                            </m:r>
                            <m:r>
                              <a:rPr lang="en-CA" sz="2400" b="0" i="1"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i="1">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a:solidFill>
                                  <a:schemeClr val="tx1">
                                    <a:lumMod val="65000"/>
                                    <a:lumOff val="35000"/>
                                  </a:schemeClr>
                                </a:solidFill>
                                <a:latin typeface="Cambria Math" panose="02040503050406030204" pitchFamily="18" charset="0"/>
                                <a:ea typeface="Cambria Math" panose="02040503050406030204" pitchFamily="18" charset="0"/>
                              </a:rPr>
                              <m:t>if</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urban</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e>
                        </m:eqArr>
                      </m:e>
                    </m:d>
                  </m:oMath>
                </a14:m>
                <a:r>
                  <a:rPr lang="en-CA" sz="2400" dirty="0">
                    <a:solidFill>
                      <a:schemeClr val="tx1">
                        <a:lumMod val="65000"/>
                        <a:lumOff val="35000"/>
                      </a:schemeClr>
                    </a:solidFill>
                    <a:latin typeface="Open Sans" panose="020B0606030504020204" pitchFamily="34" charset="0"/>
                    <a:ea typeface="Cambria Math" panose="02040503050406030204" pitchFamily="18" charset="0"/>
                  </a:rPr>
                  <a:t> </a:t>
                </a:r>
              </a:p>
              <a:p>
                <a:pPr marL="0" indent="0">
                  <a:buNone/>
                </a:pPr>
                <a:r>
                  <a:rPr lang="en-US" sz="2400" dirty="0">
                    <a:cs typeface="Times New Roman" panose="02020603050405020304" pitchFamily="18" charset="0"/>
                  </a:rPr>
                  <a:t>and include both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𝑅</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and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𝑈</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in a regression model. </a:t>
                </a:r>
              </a:p>
              <a:p>
                <a:pPr marL="0" indent="0">
                  <a:buNone/>
                </a:pPr>
                <a:r>
                  <a:rPr lang="en-US" sz="2400" b="1" dirty="0">
                    <a:solidFill>
                      <a:schemeClr val="accent3">
                        <a:lumMod val="75000"/>
                      </a:schemeClr>
                    </a:solidFill>
                    <a:cs typeface="Times New Roman" panose="02020603050405020304" pitchFamily="18" charset="0"/>
                  </a:rPr>
                  <a:t>What would happen?</a:t>
                </a:r>
              </a:p>
              <a:p>
                <a:pPr lvl="1"/>
                <a:r>
                  <a:rPr lang="en-US" sz="2200" dirty="0">
                    <a:cs typeface="Times New Roman" panose="02020603050405020304" pitchFamily="18" charset="0"/>
                  </a:rPr>
                  <a:t>Now, two explanatory variables are </a:t>
                </a:r>
                <a:r>
                  <a:rPr lang="en-US" sz="2200" b="1" dirty="0">
                    <a:cs typeface="Times New Roman" panose="02020603050405020304" pitchFamily="18" charset="0"/>
                  </a:rPr>
                  <a:t>perfectly colinear</a:t>
                </a:r>
                <a:r>
                  <a:rPr lang="en-US" sz="2200" dirty="0">
                    <a:cs typeface="Times New Roman" panose="02020603050405020304" pitchFamily="18" charset="0"/>
                  </a:rPr>
                  <a:t>, since</a:t>
                </a:r>
              </a:p>
              <a:p>
                <a:pPr marL="274320" lvl="1"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𝑅</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=1−</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𝑈</m:t>
                          </m:r>
                        </m:e>
                        <m:sub>
                          <m:r>
                            <a:rPr lang="en-US" sz="2400" b="0" i="1" smtClean="0">
                              <a:latin typeface="Cambria Math" panose="02040503050406030204" pitchFamily="18" charset="0"/>
                              <a:cs typeface="Times New Roman" panose="02020603050405020304" pitchFamily="18" charset="0"/>
                            </a:rPr>
                            <m:t>𝑖</m:t>
                          </m:r>
                        </m:sub>
                      </m:sSub>
                    </m:oMath>
                  </m:oMathPara>
                </a14:m>
                <a:endParaRPr lang="en-US" sz="2400" dirty="0">
                  <a:cs typeface="Times New Roman" panose="02020603050405020304" pitchFamily="18" charset="0"/>
                </a:endParaRPr>
              </a:p>
              <a:p>
                <a:pPr marL="0" indent="0">
                  <a:lnSpc>
                    <a:spcPct val="120000"/>
                  </a:lnSpc>
                  <a:spcBef>
                    <a:spcPts val="1800"/>
                  </a:spcBef>
                  <a:spcAft>
                    <a:spcPts val="1800"/>
                  </a:spcAft>
                  <a:buNone/>
                </a:pPr>
                <a:r>
                  <a:rPr lang="en-US" sz="2400" b="1" dirty="0">
                    <a:solidFill>
                      <a:schemeClr val="accent2">
                        <a:lumMod val="75000"/>
                      </a:schemeClr>
                    </a:solidFill>
                    <a:cs typeface="Times New Roman" panose="02020603050405020304" pitchFamily="18" charset="0"/>
                  </a:rPr>
                  <a:t>This model cannot be estimated</a:t>
                </a: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774A0C79-0C76-426C-B5D8-C00B08B626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8259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Avoiding the Dummy Variable Trap</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Suppose we have </a:t>
                </a:r>
                <a:r>
                  <a:rPr lang="en-US" sz="2400" b="1" dirty="0">
                    <a:cs typeface="Times New Roman" panose="02020603050405020304" pitchFamily="18" charset="0"/>
                  </a:rPr>
                  <a:t>four regions </a:t>
                </a:r>
                <a:r>
                  <a:rPr lang="en-US" sz="2400" dirty="0">
                    <a:cs typeface="Times New Roman" panose="02020603050405020304" pitchFamily="18" charset="0"/>
                  </a:rPr>
                  <a:t>that we care about </a:t>
                </a:r>
              </a:p>
              <a:p>
                <a:pPr lvl="1"/>
                <a:r>
                  <a:rPr lang="en-US" sz="2200" dirty="0">
                    <a:cs typeface="Times New Roman" panose="02020603050405020304" pitchFamily="18" charset="0"/>
                  </a:rPr>
                  <a:t>(South, Midwest, East, West)</a:t>
                </a:r>
              </a:p>
              <a:p>
                <a:pPr marL="0" indent="0">
                  <a:buNone/>
                </a:pPr>
                <a:r>
                  <a:rPr lang="en-US" sz="2400" b="1" dirty="0">
                    <a:solidFill>
                      <a:schemeClr val="accent2">
                        <a:lumMod val="75000"/>
                      </a:schemeClr>
                    </a:solidFill>
                    <a:cs typeface="Times New Roman" panose="02020603050405020304" pitchFamily="18" charset="0"/>
                  </a:rPr>
                  <a:t>We can include three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𝑵</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oMath>
                </a14:m>
                <a:r>
                  <a:rPr lang="en-US" sz="2400" b="1" dirty="0">
                    <a:solidFill>
                      <a:schemeClr val="accent2">
                        <a:lumMod val="75000"/>
                      </a:schemeClr>
                    </a:solidFill>
                    <a:cs typeface="Times New Roman" panose="02020603050405020304" pitchFamily="18" charset="0"/>
                  </a:rPr>
                  <a:t> dummy variables in regression: </a:t>
                </a:r>
              </a:p>
              <a:p>
                <a:pPr>
                  <a:spcBef>
                    <a:spcPts val="0"/>
                  </a:spcBef>
                </a:pPr>
                <a:r>
                  <a:rPr lang="en-US" sz="2400" dirty="0">
                    <a:solidFill>
                      <a:schemeClr val="accent2">
                        <a:lumMod val="75000"/>
                      </a:schemeClr>
                    </a:solidFill>
                    <a:cs typeface="Times New Roman" panose="02020603050405020304" pitchFamily="18" charset="0"/>
                  </a:rPr>
                  <a:t>Need to pick a baseline category </a:t>
                </a:r>
              </a:p>
              <a:p>
                <a:pPr>
                  <a:spcBef>
                    <a:spcPts val="0"/>
                  </a:spcBef>
                </a:pPr>
                <a:r>
                  <a:rPr lang="en-US" sz="2400" dirty="0">
                    <a:solidFill>
                      <a:schemeClr val="accent2">
                        <a:lumMod val="75000"/>
                      </a:schemeClr>
                    </a:solidFill>
                    <a:cs typeface="Times New Roman" panose="02020603050405020304" pitchFamily="18" charset="0"/>
                  </a:rPr>
                  <a:t>Interpreted as the “comparison group” </a:t>
                </a:r>
                <a:endParaRPr lang="en-US" sz="2400" i="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endParaRPr>
              </a:p>
              <a:p>
                <a:pPr marL="0" indent="0">
                  <a:buNone/>
                </a:pPr>
                <a:endParaRPr lang="en-CA" sz="2400" b="0" i="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endParaRPr>
              </a:p>
              <a:p>
                <a:pPr marL="0" indent="0">
                  <a:buNone/>
                </a:pPr>
                <a14:m>
                  <m:oMathPara xmlns:m="http://schemas.openxmlformats.org/officeDocument/2006/math">
                    <m:oMathParaPr>
                      <m:jc m:val="centerGroup"/>
                    </m:oMathParaPr>
                    <m:oMath xmlns:m="http://schemas.openxmlformats.org/officeDocument/2006/math">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WAGE</m:t>
                      </m:r>
                      <m:r>
                        <a:rPr lang="en-US" sz="2400" b="0" i="0" smtClean="0">
                          <a:solidFill>
                            <a:schemeClr val="accent5">
                              <a:lumMod val="75000"/>
                            </a:schemeClr>
                          </a:solidFill>
                          <a:latin typeface="Cambria Math"/>
                          <a:ea typeface="Open Sans" panose="020B0606030504020204" pitchFamily="34" charset="0"/>
                          <a:cs typeface="Open Sans" panose="020B0606030504020204" pitchFamily="34" charset="0"/>
                        </a:rPr>
                        <m:t>=</m:t>
                      </m:r>
                      <m:sSub>
                        <m:sSubPr>
                          <m:ctrlP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𝛽</m:t>
                          </m:r>
                        </m:e>
                        <m: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US" sz="2400" b="0" i="1" smtClean="0">
                              <a:solidFill>
                                <a:schemeClr val="accent5">
                                  <a:lumMod val="75000"/>
                                </a:schemeClr>
                              </a:solidFill>
                              <a:latin typeface="Cambria Math"/>
                              <a:ea typeface="Open Sans" panose="020B0606030504020204" pitchFamily="34" charset="0"/>
                              <a:cs typeface="Open Sans" panose="020B0606030504020204" pitchFamily="34" charset="0"/>
                            </a:rPr>
                            <m:t>1</m:t>
                          </m:r>
                        </m:sub>
                      </m:sSub>
                      <m:r>
                        <m:rPr>
                          <m:sty m:val="p"/>
                        </m:rPr>
                        <a:rPr lang="en-US" sz="2400" b="0" i="0" smtClean="0">
                          <a:solidFill>
                            <a:schemeClr val="accent5">
                              <a:lumMod val="75000"/>
                            </a:schemeClr>
                          </a:solidFill>
                          <a:latin typeface="Cambria Math"/>
                          <a:ea typeface="Open Sans" panose="020B0606030504020204" pitchFamily="34" charset="0"/>
                          <a:cs typeface="Open Sans" panose="020B0606030504020204" pitchFamily="34" charset="0"/>
                        </a:rPr>
                        <m:t>SOUTH</m:t>
                      </m:r>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US" sz="2400" b="0" i="1" smtClean="0">
                              <a:solidFill>
                                <a:schemeClr val="accent5">
                                  <a:lumMod val="75000"/>
                                </a:schemeClr>
                              </a:solidFill>
                              <a:latin typeface="Cambria Math"/>
                              <a:ea typeface="Open Sans" panose="020B0606030504020204" pitchFamily="34" charset="0"/>
                              <a:cs typeface="Open Sans" panose="020B0606030504020204" pitchFamily="34" charset="0"/>
                            </a:rPr>
                            <m:t>2</m:t>
                          </m:r>
                        </m:sub>
                      </m:sSub>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MIDWEST</m:t>
                      </m:r>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3</m:t>
                          </m:r>
                        </m:sub>
                      </m:sSub>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WEST</m:t>
                      </m:r>
                      <m: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EDUC</m:t>
                      </m:r>
                      <m:r>
                        <a:rPr lang="en-US" sz="2400" b="0" i="0" smtClean="0">
                          <a:solidFill>
                            <a:schemeClr val="accent5">
                              <a:lumMod val="75000"/>
                            </a:schemeClr>
                          </a:solidFill>
                          <a:latin typeface="Cambria Math"/>
                        </a:rPr>
                        <m:t>+</m:t>
                      </m:r>
                      <m:r>
                        <a:rPr lang="en-US" sz="2400" b="0" i="1" smtClean="0">
                          <a:solidFill>
                            <a:schemeClr val="accent5">
                              <a:lumMod val="75000"/>
                            </a:schemeClr>
                          </a:solidFill>
                          <a:latin typeface="Cambria Math" panose="02040503050406030204" pitchFamily="18" charset="0"/>
                        </a:rPr>
                        <m:t>𝜀</m:t>
                      </m:r>
                    </m:oMath>
                  </m:oMathPara>
                </a14:m>
                <a:endParaRPr lang="en-CA" sz="2400" b="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endParaRPr>
              </a:p>
              <a:p>
                <a:pPr marL="0" indent="0">
                  <a:lnSpc>
                    <a:spcPct val="120000"/>
                  </a:lnSpc>
                  <a:spcBef>
                    <a:spcPts val="1800"/>
                  </a:spcBef>
                  <a:spcAft>
                    <a:spcPts val="1800"/>
                  </a:spcAft>
                  <a:buNone/>
                </a:pPr>
                <a:endParaRPr lang="en-US" sz="2400" b="1" dirty="0">
                  <a:solidFill>
                    <a:schemeClr val="accent2">
                      <a:lumMod val="75000"/>
                    </a:schemeClr>
                  </a:solidFill>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spTree>
    <p:extLst>
      <p:ext uri="{BB962C8B-B14F-4D97-AF65-F5344CB8AC3E}">
        <p14:creationId xmlns:p14="http://schemas.microsoft.com/office/powerpoint/2010/main" val="4675732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Avoiding the Dummy Variable Trap</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lnSpcReduction="10000"/>
              </a:bodyPr>
              <a:lstStyle/>
              <a:p>
                <a:r>
                  <a:rPr lang="en-US" sz="2400" dirty="0">
                    <a:cs typeface="Times New Roman" panose="02020603050405020304" pitchFamily="18" charset="0"/>
                  </a:rPr>
                  <a:t>Suppose we have </a:t>
                </a:r>
                <a:r>
                  <a:rPr lang="en-US" sz="2400" b="1" dirty="0">
                    <a:cs typeface="Times New Roman" panose="02020603050405020304" pitchFamily="18" charset="0"/>
                  </a:rPr>
                  <a:t>four regions </a:t>
                </a:r>
                <a:r>
                  <a:rPr lang="en-US" sz="2400" dirty="0">
                    <a:cs typeface="Times New Roman" panose="02020603050405020304" pitchFamily="18" charset="0"/>
                  </a:rPr>
                  <a:t>that we care about </a:t>
                </a:r>
              </a:p>
              <a:p>
                <a:pPr lvl="1"/>
                <a:r>
                  <a:rPr lang="en-US" sz="2200" dirty="0">
                    <a:cs typeface="Times New Roman" panose="02020603050405020304" pitchFamily="18" charset="0"/>
                  </a:rPr>
                  <a:t>(South, Midwest, East, West)</a:t>
                </a:r>
              </a:p>
              <a:p>
                <a:pPr marL="0" indent="0">
                  <a:buNone/>
                </a:pPr>
                <a:r>
                  <a:rPr lang="en-US" sz="2400" b="1" dirty="0">
                    <a:solidFill>
                      <a:schemeClr val="accent2">
                        <a:lumMod val="75000"/>
                      </a:schemeClr>
                    </a:solidFill>
                    <a:cs typeface="Times New Roman" panose="02020603050405020304" pitchFamily="18" charset="0"/>
                  </a:rPr>
                  <a:t>We can include three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𝑵</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oMath>
                </a14:m>
                <a:r>
                  <a:rPr lang="en-US" sz="2400" b="1" dirty="0">
                    <a:solidFill>
                      <a:schemeClr val="accent2">
                        <a:lumMod val="75000"/>
                      </a:schemeClr>
                    </a:solidFill>
                    <a:cs typeface="Times New Roman" panose="02020603050405020304" pitchFamily="18" charset="0"/>
                  </a:rPr>
                  <a:t> dummy variables in regression: </a:t>
                </a:r>
              </a:p>
              <a:p>
                <a:pPr>
                  <a:spcBef>
                    <a:spcPts val="0"/>
                  </a:spcBef>
                </a:pPr>
                <a:r>
                  <a:rPr lang="en-US" sz="2400" dirty="0">
                    <a:cs typeface="Times New Roman" panose="02020603050405020304" pitchFamily="18" charset="0"/>
                  </a:rPr>
                  <a:t>Need to pick a baseline category </a:t>
                </a:r>
              </a:p>
              <a:p>
                <a:pPr>
                  <a:spcBef>
                    <a:spcPts val="0"/>
                  </a:spcBef>
                </a:pPr>
                <a:r>
                  <a:rPr lang="en-US" sz="2400" dirty="0">
                    <a:cs typeface="Times New Roman" panose="02020603050405020304" pitchFamily="18" charset="0"/>
                  </a:rPr>
                  <a:t>Interpreted as the “comparison group” </a:t>
                </a:r>
                <a:endParaRPr lang="en-US" sz="2400" i="0" dirty="0">
                  <a:latin typeface="Cambria Math" panose="02040503050406030204" pitchFamily="18" charset="0"/>
                  <a:ea typeface="Open Sans" panose="020B0606030504020204" pitchFamily="34" charset="0"/>
                  <a:cs typeface="Open Sans" panose="020B0606030504020204" pitchFamily="34" charset="0"/>
                </a:endParaRPr>
              </a:p>
              <a:p>
                <a:pPr marL="0" indent="0">
                  <a:buNone/>
                </a:pPr>
                <a:endParaRPr lang="en-CA" sz="2400" b="0" i="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endParaRPr>
              </a:p>
              <a:p>
                <a:pPr marL="0" indent="0">
                  <a:buNone/>
                </a:pPr>
                <a14:m>
                  <m:oMathPara xmlns:m="http://schemas.openxmlformats.org/officeDocument/2006/math">
                    <m:oMathParaPr>
                      <m:jc m:val="centerGroup"/>
                    </m:oMathParaPr>
                    <m:oMath xmlns:m="http://schemas.openxmlformats.org/officeDocument/2006/math">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WAGE</m:t>
                      </m:r>
                      <m:r>
                        <a:rPr lang="en-US" sz="2400" b="0" i="0" smtClean="0">
                          <a:solidFill>
                            <a:schemeClr val="accent5">
                              <a:lumMod val="75000"/>
                            </a:schemeClr>
                          </a:solidFill>
                          <a:latin typeface="Cambria Math"/>
                          <a:ea typeface="Open Sans" panose="020B0606030504020204" pitchFamily="34" charset="0"/>
                          <a:cs typeface="Open Sans" panose="020B0606030504020204" pitchFamily="34" charset="0"/>
                        </a:rPr>
                        <m:t>=</m:t>
                      </m:r>
                      <m:sSub>
                        <m:sSubPr>
                          <m:ctrlP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𝛽</m:t>
                          </m:r>
                        </m:e>
                        <m: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US" sz="2400" b="0" i="1" smtClean="0">
                              <a:solidFill>
                                <a:schemeClr val="accent5">
                                  <a:lumMod val="75000"/>
                                </a:schemeClr>
                              </a:solidFill>
                              <a:latin typeface="Cambria Math"/>
                              <a:ea typeface="Open Sans" panose="020B0606030504020204" pitchFamily="34" charset="0"/>
                              <a:cs typeface="Open Sans" panose="020B0606030504020204" pitchFamily="34" charset="0"/>
                            </a:rPr>
                            <m:t>1</m:t>
                          </m:r>
                        </m:sub>
                      </m:sSub>
                      <m:r>
                        <m:rPr>
                          <m:sty m:val="p"/>
                        </m:rPr>
                        <a:rPr lang="en-US" sz="2400" b="0" i="0" smtClean="0">
                          <a:solidFill>
                            <a:schemeClr val="accent5">
                              <a:lumMod val="75000"/>
                            </a:schemeClr>
                          </a:solidFill>
                          <a:latin typeface="Cambria Math"/>
                          <a:ea typeface="Open Sans" panose="020B0606030504020204" pitchFamily="34" charset="0"/>
                          <a:cs typeface="Open Sans" panose="020B0606030504020204" pitchFamily="34" charset="0"/>
                        </a:rPr>
                        <m:t>SOUTH</m:t>
                      </m:r>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US" sz="2400" b="0" i="1" smtClean="0">
                              <a:solidFill>
                                <a:schemeClr val="accent5">
                                  <a:lumMod val="75000"/>
                                </a:schemeClr>
                              </a:solidFill>
                              <a:latin typeface="Cambria Math"/>
                              <a:ea typeface="Open Sans" panose="020B0606030504020204" pitchFamily="34" charset="0"/>
                              <a:cs typeface="Open Sans" panose="020B0606030504020204" pitchFamily="34" charset="0"/>
                            </a:rPr>
                            <m:t>2</m:t>
                          </m:r>
                        </m:sub>
                      </m:sSub>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MIDWEST</m:t>
                      </m:r>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3</m:t>
                          </m:r>
                        </m:sub>
                      </m:sSub>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WEST</m:t>
                      </m:r>
                      <m: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EDUC</m:t>
                      </m:r>
                      <m:r>
                        <a:rPr lang="en-US" sz="2400" b="0" i="0" smtClean="0">
                          <a:solidFill>
                            <a:schemeClr val="accent5">
                              <a:lumMod val="75000"/>
                            </a:schemeClr>
                          </a:solidFill>
                          <a:latin typeface="Cambria Math"/>
                        </a:rPr>
                        <m:t>+</m:t>
                      </m:r>
                      <m:r>
                        <a:rPr lang="en-US" sz="2400" b="0" i="1" smtClean="0">
                          <a:solidFill>
                            <a:schemeClr val="accent5">
                              <a:lumMod val="75000"/>
                            </a:schemeClr>
                          </a:solidFill>
                          <a:latin typeface="Cambria Math" panose="02040503050406030204" pitchFamily="18" charset="0"/>
                        </a:rPr>
                        <m:t>𝜀</m:t>
                      </m:r>
                    </m:oMath>
                  </m:oMathPara>
                </a14:m>
                <a:endParaRPr lang="en-CA" sz="2400" b="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endParaRPr>
              </a:p>
              <a:p>
                <a:pPr marL="0" indent="0">
                  <a:lnSpc>
                    <a:spcPct val="120000"/>
                  </a:lnSpc>
                  <a:spcBef>
                    <a:spcPts val="1800"/>
                  </a:spcBef>
                  <a:spcAft>
                    <a:spcPts val="1800"/>
                  </a:spcAft>
                  <a:buNone/>
                </a:pPr>
                <a14:m>
                  <m:oMathPara xmlns:m="http://schemas.openxmlformats.org/officeDocument/2006/math">
                    <m:oMathParaPr>
                      <m:jc m:val="centerGroup"/>
                    </m:oMathParaPr>
                    <m:oMath xmlns:m="http://schemas.openxmlformats.org/officeDocument/2006/math">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𝐸</m:t>
                      </m:r>
                      <m:d>
                        <m:dPr>
                          <m:ctrlP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dPr>
                        <m:e>
                          <m:r>
                            <m:rPr>
                              <m:sty m:val="p"/>
                            </m:rPr>
                            <a:rPr lang="en-CA" sz="240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WAGE</m:t>
                          </m:r>
                        </m:e>
                      </m:d>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d>
                        <m:dPr>
                          <m:begChr m:val="{"/>
                          <m:endChr m:val=""/>
                          <m:ctrlPr>
                            <a:rPr lang="en-CA" sz="2400" i="1">
                              <a:solidFill>
                                <a:schemeClr val="accent5">
                                  <a:lumMod val="75000"/>
                                </a:schemeClr>
                              </a:solidFill>
                              <a:latin typeface="Cambria Math" panose="02040503050406030204" pitchFamily="18" charset="0"/>
                            </a:rPr>
                          </m:ctrlPr>
                        </m:dPr>
                        <m:e>
                          <m:eqArr>
                            <m:eqArrPr>
                              <m:ctrlPr>
                                <a:rPr lang="en-CA" sz="2400" i="1">
                                  <a:solidFill>
                                    <a:schemeClr val="accent5">
                                      <a:lumMod val="75000"/>
                                    </a:schemeClr>
                                  </a:solidFill>
                                  <a:latin typeface="Cambria Math" panose="02040503050406030204" pitchFamily="18" charset="0"/>
                                </a:rPr>
                              </m:ctrlPr>
                            </m:eqArrPr>
                            <m:e>
                              <m:d>
                                <m:dPr>
                                  <m:ctrlPr>
                                    <a:rPr lang="en-CA" sz="2400" i="1">
                                      <a:solidFill>
                                        <a:schemeClr val="accent5">
                                          <a:lumMod val="75000"/>
                                        </a:schemeClr>
                                      </a:solidFill>
                                      <a:latin typeface="Cambria Math" panose="02040503050406030204" pitchFamily="18" charset="0"/>
                                    </a:rPr>
                                  </m:ctrlPr>
                                </m:dPr>
                                <m:e>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1</m:t>
                                      </m:r>
                                    </m:sub>
                                  </m:sSub>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𝛿</m:t>
                                      </m:r>
                                    </m:e>
                                    <m:sub>
                                      <m:r>
                                        <a:rPr lang="en-CA" sz="2400" i="1">
                                          <a:solidFill>
                                            <a:schemeClr val="accent5">
                                              <a:lumMod val="75000"/>
                                            </a:schemeClr>
                                          </a:solidFill>
                                          <a:latin typeface="Cambria Math" panose="02040503050406030204" pitchFamily="18" charset="0"/>
                                        </a:rPr>
                                        <m:t>3</m:t>
                                      </m:r>
                                    </m:sub>
                                  </m:sSub>
                                </m:e>
                              </m:d>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EDUC</m:t>
                              </m:r>
                              <m:r>
                                <a:rPr lang="en-US" sz="2400" b="0" i="0" smtClean="0">
                                  <a:solidFill>
                                    <a:schemeClr val="accent5">
                                      <a:lumMod val="75000"/>
                                    </a:schemeClr>
                                  </a:solidFill>
                                  <a:latin typeface="Cambria Math"/>
                                </a:rPr>
                                <m:t> </m:t>
                              </m:r>
                              <m:r>
                                <a:rPr lang="en-CA" sz="2400">
                                  <a:solidFill>
                                    <a:schemeClr val="accent5">
                                      <a:lumMod val="75000"/>
                                    </a:schemeClr>
                                  </a:solidFill>
                                  <a:latin typeface="Cambria Math" panose="02040503050406030204" pitchFamily="18" charset="0"/>
                                </a:rPr>
                                <m:t> </m:t>
                              </m:r>
                              <m:r>
                                <m:rPr>
                                  <m:sty m:val="p"/>
                                </m:rPr>
                                <a:rPr lang="en-US" sz="2400">
                                  <a:solidFill>
                                    <a:schemeClr val="accent5">
                                      <a:lumMod val="75000"/>
                                    </a:schemeClr>
                                  </a:solidFill>
                                  <a:latin typeface="Cambria Math"/>
                                </a:rPr>
                                <m:t>for</m:t>
                              </m:r>
                              <m:r>
                                <a:rPr lang="en-US" sz="2400">
                                  <a:solidFill>
                                    <a:schemeClr val="accent5">
                                      <a:lumMod val="75000"/>
                                    </a:schemeClr>
                                  </a:solidFill>
                                  <a:latin typeface="Cambria Math"/>
                                </a:rPr>
                                <m:t> </m:t>
                              </m:r>
                              <m:r>
                                <m:rPr>
                                  <m:sty m:val="p"/>
                                </m:rPr>
                                <a:rPr lang="en-US" sz="2400">
                                  <a:solidFill>
                                    <a:schemeClr val="accent5">
                                      <a:lumMod val="75000"/>
                                    </a:schemeClr>
                                  </a:solidFill>
                                  <a:latin typeface="Cambria Math"/>
                                </a:rPr>
                                <m:t>West</m:t>
                              </m:r>
                            </m:e>
                            <m:e>
                              <m:d>
                                <m:dPr>
                                  <m:ctrlPr>
                                    <a:rPr lang="en-CA" sz="2400" i="1">
                                      <a:solidFill>
                                        <a:schemeClr val="accent5">
                                          <a:lumMod val="75000"/>
                                        </a:schemeClr>
                                      </a:solidFill>
                                      <a:latin typeface="Cambria Math" panose="02040503050406030204" pitchFamily="18" charset="0"/>
                                    </a:rPr>
                                  </m:ctrlPr>
                                </m:dPr>
                                <m:e>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1</m:t>
                                      </m:r>
                                    </m:sub>
                                  </m:sSub>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𝛿</m:t>
                                      </m:r>
                                    </m:e>
                                    <m:sub>
                                      <m:r>
                                        <a:rPr lang="en-CA" sz="2400" i="1">
                                          <a:solidFill>
                                            <a:schemeClr val="accent5">
                                              <a:lumMod val="75000"/>
                                            </a:schemeClr>
                                          </a:solidFill>
                                          <a:latin typeface="Cambria Math" panose="02040503050406030204" pitchFamily="18" charset="0"/>
                                        </a:rPr>
                                        <m:t>2</m:t>
                                      </m:r>
                                    </m:sub>
                                  </m:sSub>
                                </m:e>
                              </m:d>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m:t>
                              </m:r>
                              <m:r>
                                <m:rPr>
                                  <m:sty m:val="p"/>
                                </m:rPr>
                                <a:rPr lang="en-CA" sz="2400" smtClean="0">
                                  <a:solidFill>
                                    <a:schemeClr val="accent5">
                                      <a:lumMod val="75000"/>
                                    </a:schemeClr>
                                  </a:solidFill>
                                  <a:latin typeface="Cambria Math" panose="02040503050406030204" pitchFamily="18" charset="0"/>
                                </a:rPr>
                                <m:t>C</m:t>
                              </m:r>
                              <m:r>
                                <a:rPr lang="en-CA" sz="2400">
                                  <a:solidFill>
                                    <a:schemeClr val="accent5">
                                      <a:lumMod val="75000"/>
                                    </a:schemeClr>
                                  </a:solidFill>
                                  <a:latin typeface="Cambria Math" panose="02040503050406030204" pitchFamily="18" charset="0"/>
                                </a:rPr>
                                <m:t> </m:t>
                              </m:r>
                              <m:r>
                                <m:rPr>
                                  <m:sty m:val="p"/>
                                </m:rPr>
                                <a:rPr lang="en-US" sz="2400">
                                  <a:solidFill>
                                    <a:schemeClr val="accent5">
                                      <a:lumMod val="75000"/>
                                    </a:schemeClr>
                                  </a:solidFill>
                                  <a:latin typeface="Cambria Math"/>
                                </a:rPr>
                                <m:t>for</m:t>
                              </m:r>
                              <m:r>
                                <a:rPr lang="en-US" sz="2400">
                                  <a:solidFill>
                                    <a:schemeClr val="accent5">
                                      <a:lumMod val="75000"/>
                                    </a:schemeClr>
                                  </a:solidFill>
                                  <a:latin typeface="Cambria Math"/>
                                </a:rPr>
                                <m:t> </m:t>
                              </m:r>
                              <m:r>
                                <m:rPr>
                                  <m:sty m:val="p"/>
                                </m:rPr>
                                <a:rPr lang="en-US" sz="2400" i="0">
                                  <a:solidFill>
                                    <a:schemeClr val="accent5">
                                      <a:lumMod val="75000"/>
                                    </a:schemeClr>
                                  </a:solidFill>
                                  <a:latin typeface="Cambria Math"/>
                                </a:rPr>
                                <m:t>Midwest</m:t>
                              </m:r>
                            </m:e>
                            <m:e>
                              <m:d>
                                <m:dPr>
                                  <m:ctrlPr>
                                    <a:rPr lang="en-CA" sz="2400" i="1">
                                      <a:solidFill>
                                        <a:schemeClr val="accent5">
                                          <a:lumMod val="75000"/>
                                        </a:schemeClr>
                                      </a:solidFill>
                                      <a:latin typeface="Cambria Math" panose="02040503050406030204" pitchFamily="18" charset="0"/>
                                    </a:rPr>
                                  </m:ctrlPr>
                                </m:dPr>
                                <m:e>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1</m:t>
                                      </m:r>
                                    </m:sub>
                                  </m:sSub>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𝛿</m:t>
                                      </m:r>
                                    </m:e>
                                    <m:sub>
                                      <m:r>
                                        <a:rPr lang="en-CA" sz="2400" i="1">
                                          <a:solidFill>
                                            <a:schemeClr val="accent5">
                                              <a:lumMod val="75000"/>
                                            </a:schemeClr>
                                          </a:solidFill>
                                          <a:latin typeface="Cambria Math" panose="02040503050406030204" pitchFamily="18" charset="0"/>
                                        </a:rPr>
                                        <m:t>1</m:t>
                                      </m:r>
                                    </m:sub>
                                  </m:sSub>
                                </m:e>
                              </m:d>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EDUC</m:t>
                              </m:r>
                              <m:r>
                                <a:rPr lang="en-US" sz="2400">
                                  <a:solidFill>
                                    <a:schemeClr val="accent5">
                                      <a:lumMod val="75000"/>
                                    </a:schemeClr>
                                  </a:solidFill>
                                  <a:latin typeface="Cambria Math"/>
                                </a:rPr>
                                <m:t> </m:t>
                              </m:r>
                              <m:r>
                                <m:rPr>
                                  <m:sty m:val="p"/>
                                </m:rPr>
                                <a:rPr lang="en-US" sz="2400">
                                  <a:solidFill>
                                    <a:schemeClr val="accent5">
                                      <a:lumMod val="75000"/>
                                    </a:schemeClr>
                                  </a:solidFill>
                                  <a:latin typeface="Cambria Math"/>
                                </a:rPr>
                                <m:t>for</m:t>
                              </m:r>
                              <m:r>
                                <a:rPr lang="en-US" sz="2400">
                                  <a:solidFill>
                                    <a:schemeClr val="accent5">
                                      <a:lumMod val="75000"/>
                                    </a:schemeClr>
                                  </a:solidFill>
                                  <a:latin typeface="Cambria Math"/>
                                </a:rPr>
                                <m:t> </m:t>
                              </m:r>
                              <m:r>
                                <m:rPr>
                                  <m:sty m:val="p"/>
                                </m:rPr>
                                <a:rPr lang="en-US" sz="2400" i="0">
                                  <a:solidFill>
                                    <a:schemeClr val="accent5">
                                      <a:lumMod val="75000"/>
                                    </a:schemeClr>
                                  </a:solidFill>
                                  <a:latin typeface="Cambria Math"/>
                                </a:rPr>
                                <m:t>South</m:t>
                              </m:r>
                            </m:e>
                            <m:e>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1</m:t>
                                  </m:r>
                                </m:sub>
                              </m:sSub>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EDUC</m:t>
                              </m:r>
                              <m:r>
                                <a:rPr lang="en-US" sz="2400" i="1">
                                  <a:solidFill>
                                    <a:schemeClr val="accent5">
                                      <a:lumMod val="75000"/>
                                    </a:schemeClr>
                                  </a:solidFill>
                                  <a:latin typeface="Cambria Math"/>
                                </a:rPr>
                                <m:t> </m:t>
                              </m:r>
                              <m:r>
                                <m:rPr>
                                  <m:sty m:val="p"/>
                                </m:rPr>
                                <a:rPr lang="en-US" sz="2400" i="0">
                                  <a:solidFill>
                                    <a:schemeClr val="accent5">
                                      <a:lumMod val="75000"/>
                                    </a:schemeClr>
                                  </a:solidFill>
                                  <a:latin typeface="Cambria Math"/>
                                </a:rPr>
                                <m:t>for</m:t>
                              </m:r>
                              <m:r>
                                <a:rPr lang="en-US" sz="2400" i="1">
                                  <a:solidFill>
                                    <a:schemeClr val="accent5">
                                      <a:lumMod val="75000"/>
                                    </a:schemeClr>
                                  </a:solidFill>
                                  <a:latin typeface="Cambria Math"/>
                                </a:rPr>
                                <m:t> </m:t>
                              </m:r>
                              <m:r>
                                <m:rPr>
                                  <m:sty m:val="p"/>
                                </m:rPr>
                                <a:rPr lang="en-US" sz="2400" i="0">
                                  <a:solidFill>
                                    <a:schemeClr val="accent5">
                                      <a:lumMod val="75000"/>
                                    </a:schemeClr>
                                  </a:solidFill>
                                  <a:latin typeface="Cambria Math"/>
                                </a:rPr>
                                <m:t>East</m:t>
                              </m:r>
                            </m:e>
                          </m:eqArr>
                        </m:e>
                      </m:d>
                    </m:oMath>
                  </m:oMathPara>
                </a14:m>
                <a:endParaRPr lang="en-US" sz="2400" b="1" dirty="0">
                  <a:solidFill>
                    <a:schemeClr val="accent2">
                      <a:lumMod val="75000"/>
                    </a:schemeClr>
                  </a:solidFill>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2017"/>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774A0C79-0C76-426C-B5D8-C00B08B626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6736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Avoiding the Dummy Variable Trap</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Suppose we have </a:t>
                </a:r>
                <a:r>
                  <a:rPr lang="en-US" sz="2400" b="1" dirty="0">
                    <a:cs typeface="Times New Roman" panose="02020603050405020304" pitchFamily="18" charset="0"/>
                  </a:rPr>
                  <a:t>four regions </a:t>
                </a:r>
                <a:r>
                  <a:rPr lang="en-US" sz="2400" dirty="0">
                    <a:cs typeface="Times New Roman" panose="02020603050405020304" pitchFamily="18" charset="0"/>
                  </a:rPr>
                  <a:t>that we care about </a:t>
                </a:r>
              </a:p>
              <a:p>
                <a:pPr lvl="1"/>
                <a:r>
                  <a:rPr lang="en-US" sz="2200" dirty="0">
                    <a:cs typeface="Times New Roman" panose="02020603050405020304" pitchFamily="18" charset="0"/>
                  </a:rPr>
                  <a:t>(South, Midwest, East, West)</a:t>
                </a:r>
              </a:p>
              <a:p>
                <a:pPr marL="0" indent="0">
                  <a:buNone/>
                </a:pPr>
                <a:r>
                  <a:rPr lang="en-US" sz="2400" b="1" dirty="0">
                    <a:solidFill>
                      <a:schemeClr val="accent2">
                        <a:lumMod val="75000"/>
                      </a:schemeClr>
                    </a:solidFill>
                    <a:cs typeface="Times New Roman" panose="02020603050405020304" pitchFamily="18" charset="0"/>
                  </a:rPr>
                  <a:t>We can include three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𝑵</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oMath>
                </a14:m>
                <a:r>
                  <a:rPr lang="en-US" sz="2400" b="1" dirty="0">
                    <a:solidFill>
                      <a:schemeClr val="accent2">
                        <a:lumMod val="75000"/>
                      </a:schemeClr>
                    </a:solidFill>
                    <a:cs typeface="Times New Roman" panose="02020603050405020304" pitchFamily="18" charset="0"/>
                  </a:rPr>
                  <a:t> dummy variables in regression: </a:t>
                </a:r>
              </a:p>
              <a:p>
                <a:pPr>
                  <a:spcBef>
                    <a:spcPts val="0"/>
                  </a:spcBef>
                </a:pPr>
                <a:r>
                  <a:rPr lang="en-US" sz="2400" dirty="0">
                    <a:cs typeface="Times New Roman" panose="02020603050405020304" pitchFamily="18" charset="0"/>
                  </a:rPr>
                  <a:t>Need to pick a baseline category </a:t>
                </a:r>
              </a:p>
              <a:p>
                <a:pPr>
                  <a:spcBef>
                    <a:spcPts val="0"/>
                  </a:spcBef>
                </a:pPr>
                <a:r>
                  <a:rPr lang="en-US" sz="2400" dirty="0">
                    <a:cs typeface="Times New Roman" panose="02020603050405020304" pitchFamily="18" charset="0"/>
                  </a:rPr>
                  <a:t>Interpreted as the “comparison group” </a:t>
                </a:r>
              </a:p>
              <a:p>
                <a:pPr>
                  <a:spcBef>
                    <a:spcPts val="0"/>
                  </a:spcBef>
                </a:pPr>
                <a:r>
                  <a:rPr lang="en-US" sz="2400" i="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a:t>Interpretation is difficult, so typically need a </a:t>
                </a:r>
                <a:r>
                  <a:rPr lang="en-US" sz="2400" b="1" i="0" dirty="0">
                    <a:solidFill>
                      <a:schemeClr val="accent3">
                        <a:lumMod val="75000"/>
                      </a:schemeClr>
                    </a:solidFill>
                    <a:latin typeface="Cambria Math" panose="02040503050406030204" pitchFamily="18" charset="0"/>
                    <a:ea typeface="Open Sans" panose="020B0606030504020204" pitchFamily="34" charset="0"/>
                    <a:cs typeface="Open Sans" panose="020B0606030504020204" pitchFamily="34" charset="0"/>
                  </a:rPr>
                  <a:t>joint test</a:t>
                </a:r>
                <a:r>
                  <a:rPr lang="en-US" sz="2400" i="0" dirty="0">
                    <a:solidFill>
                      <a:schemeClr val="accent3">
                        <a:lumMod val="75000"/>
                      </a:schemeClr>
                    </a:solidFill>
                    <a:latin typeface="Cambria Math" panose="02040503050406030204" pitchFamily="18" charset="0"/>
                    <a:ea typeface="Open Sans" panose="020B0606030504020204" pitchFamily="34" charset="0"/>
                    <a:cs typeface="Open Sans" panose="020B0606030504020204" pitchFamily="34" charset="0"/>
                  </a:rPr>
                  <a:t> </a:t>
                </a:r>
                <a:r>
                  <a:rPr lang="en-US" sz="2400" i="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a:t>to assess value of categorical relationships</a:t>
                </a:r>
                <a:endParaRPr lang="en-US" sz="2400" b="1" dirty="0">
                  <a:solidFill>
                    <a:schemeClr val="accent2">
                      <a:lumMod val="75000"/>
                    </a:schemeClr>
                  </a:solidFill>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r="-1426"/>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774A0C79-0C76-426C-B5D8-C00B08B626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454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So What do I Control For (again?)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If you are doing </a:t>
            </a:r>
            <a:r>
              <a:rPr lang="en-US" sz="2400" b="1" dirty="0">
                <a:cs typeface="Times New Roman" panose="02020603050405020304" pitchFamily="18" charset="0"/>
              </a:rPr>
              <a:t>model-based inference, </a:t>
            </a:r>
            <a:r>
              <a:rPr lang="en-US" sz="2400" dirty="0">
                <a:cs typeface="Times New Roman" panose="02020603050405020304" pitchFamily="18" charset="0"/>
              </a:rPr>
              <a:t>your choice of controls really matters! </a:t>
            </a:r>
          </a:p>
        </p:txBody>
      </p:sp>
      <p:pic>
        <p:nvPicPr>
          <p:cNvPr id="6" name="Picture 5">
            <a:extLst>
              <a:ext uri="{FF2B5EF4-FFF2-40B4-BE49-F238E27FC236}">
                <a16:creationId xmlns:a16="http://schemas.microsoft.com/office/drawing/2014/main" id="{346E26C2-6B48-6200-CDCF-103D96009774}"/>
              </a:ext>
            </a:extLst>
          </p:cNvPr>
          <p:cNvPicPr>
            <a:picLocks noChangeAspect="1"/>
          </p:cNvPicPr>
          <p:nvPr/>
        </p:nvPicPr>
        <p:blipFill>
          <a:blip r:embed="rId3"/>
          <a:stretch>
            <a:fillRect/>
          </a:stretch>
        </p:blipFill>
        <p:spPr>
          <a:xfrm>
            <a:off x="1250885" y="1769115"/>
            <a:ext cx="8732822" cy="1868380"/>
          </a:xfrm>
          <a:prstGeom prst="rect">
            <a:avLst/>
          </a:prstGeom>
        </p:spPr>
      </p:pic>
    </p:spTree>
    <p:extLst>
      <p:ext uri="{BB962C8B-B14F-4D97-AF65-F5344CB8AC3E}">
        <p14:creationId xmlns:p14="http://schemas.microsoft.com/office/powerpoint/2010/main" val="18944430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So What do I Control For (again?)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If you are doing </a:t>
            </a:r>
            <a:r>
              <a:rPr lang="en-US" sz="2400" b="1" dirty="0">
                <a:cs typeface="Times New Roman" panose="02020603050405020304" pitchFamily="18" charset="0"/>
              </a:rPr>
              <a:t>model-based inference, </a:t>
            </a:r>
            <a:r>
              <a:rPr lang="en-US" sz="2400" dirty="0">
                <a:cs typeface="Times New Roman" panose="02020603050405020304" pitchFamily="18" charset="0"/>
              </a:rPr>
              <a:t>your choice of controls really matters! </a:t>
            </a:r>
          </a:p>
        </p:txBody>
      </p:sp>
      <p:pic>
        <p:nvPicPr>
          <p:cNvPr id="6" name="Picture 5">
            <a:extLst>
              <a:ext uri="{FF2B5EF4-FFF2-40B4-BE49-F238E27FC236}">
                <a16:creationId xmlns:a16="http://schemas.microsoft.com/office/drawing/2014/main" id="{346E26C2-6B48-6200-CDCF-103D96009774}"/>
              </a:ext>
            </a:extLst>
          </p:cNvPr>
          <p:cNvPicPr>
            <a:picLocks noChangeAspect="1"/>
          </p:cNvPicPr>
          <p:nvPr/>
        </p:nvPicPr>
        <p:blipFill>
          <a:blip r:embed="rId3"/>
          <a:stretch>
            <a:fillRect/>
          </a:stretch>
        </p:blipFill>
        <p:spPr>
          <a:xfrm>
            <a:off x="1250885" y="1769115"/>
            <a:ext cx="8732822" cy="1868380"/>
          </a:xfrm>
          <a:prstGeom prst="rect">
            <a:avLst/>
          </a:prstGeom>
        </p:spPr>
      </p:pic>
      <p:pic>
        <p:nvPicPr>
          <p:cNvPr id="8" name="Picture 7">
            <a:extLst>
              <a:ext uri="{FF2B5EF4-FFF2-40B4-BE49-F238E27FC236}">
                <a16:creationId xmlns:a16="http://schemas.microsoft.com/office/drawing/2014/main" id="{28EF9840-8CFF-9732-0E7B-B98C3D7E3B0F}"/>
              </a:ext>
            </a:extLst>
          </p:cNvPr>
          <p:cNvPicPr>
            <a:picLocks noChangeAspect="1"/>
          </p:cNvPicPr>
          <p:nvPr/>
        </p:nvPicPr>
        <p:blipFill>
          <a:blip r:embed="rId4"/>
          <a:stretch>
            <a:fillRect/>
          </a:stretch>
        </p:blipFill>
        <p:spPr>
          <a:xfrm>
            <a:off x="935473" y="3038112"/>
            <a:ext cx="9787654" cy="3274646"/>
          </a:xfrm>
          <a:prstGeom prst="rect">
            <a:avLst/>
          </a:prstGeom>
        </p:spPr>
      </p:pic>
    </p:spTree>
    <p:extLst>
      <p:ext uri="{BB962C8B-B14F-4D97-AF65-F5344CB8AC3E}">
        <p14:creationId xmlns:p14="http://schemas.microsoft.com/office/powerpoint/2010/main" val="8217633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So What do I Control For (again?)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If you are doing </a:t>
            </a:r>
            <a:r>
              <a:rPr lang="en-US" sz="2400" b="1" dirty="0">
                <a:cs typeface="Times New Roman" panose="02020603050405020304" pitchFamily="18" charset="0"/>
              </a:rPr>
              <a:t>model-based inference, </a:t>
            </a:r>
            <a:r>
              <a:rPr lang="en-US" sz="2400" dirty="0">
                <a:cs typeface="Times New Roman" panose="02020603050405020304" pitchFamily="18" charset="0"/>
              </a:rPr>
              <a:t>your choice of controls really matters! </a:t>
            </a:r>
          </a:p>
        </p:txBody>
      </p:sp>
      <p:pic>
        <p:nvPicPr>
          <p:cNvPr id="6" name="Picture 5">
            <a:extLst>
              <a:ext uri="{FF2B5EF4-FFF2-40B4-BE49-F238E27FC236}">
                <a16:creationId xmlns:a16="http://schemas.microsoft.com/office/drawing/2014/main" id="{346E26C2-6B48-6200-CDCF-103D96009774}"/>
              </a:ext>
            </a:extLst>
          </p:cNvPr>
          <p:cNvPicPr>
            <a:picLocks noChangeAspect="1"/>
          </p:cNvPicPr>
          <p:nvPr/>
        </p:nvPicPr>
        <p:blipFill>
          <a:blip r:embed="rId3"/>
          <a:stretch>
            <a:fillRect/>
          </a:stretch>
        </p:blipFill>
        <p:spPr>
          <a:xfrm>
            <a:off x="1250885" y="1769115"/>
            <a:ext cx="8732822" cy="1868380"/>
          </a:xfrm>
          <a:prstGeom prst="rect">
            <a:avLst/>
          </a:prstGeom>
        </p:spPr>
      </p:pic>
      <p:pic>
        <p:nvPicPr>
          <p:cNvPr id="5" name="Picture 4">
            <a:extLst>
              <a:ext uri="{FF2B5EF4-FFF2-40B4-BE49-F238E27FC236}">
                <a16:creationId xmlns:a16="http://schemas.microsoft.com/office/drawing/2014/main" id="{FCA3B6DB-E2C4-D996-DD8B-29594955BACD}"/>
              </a:ext>
            </a:extLst>
          </p:cNvPr>
          <p:cNvPicPr>
            <a:picLocks noChangeAspect="1"/>
          </p:cNvPicPr>
          <p:nvPr/>
        </p:nvPicPr>
        <p:blipFill>
          <a:blip r:embed="rId4"/>
          <a:stretch>
            <a:fillRect/>
          </a:stretch>
        </p:blipFill>
        <p:spPr>
          <a:xfrm>
            <a:off x="550985" y="3024445"/>
            <a:ext cx="10498015" cy="3496163"/>
          </a:xfrm>
          <a:prstGeom prst="rect">
            <a:avLst/>
          </a:prstGeom>
        </p:spPr>
      </p:pic>
    </p:spTree>
    <p:extLst>
      <p:ext uri="{BB962C8B-B14F-4D97-AF65-F5344CB8AC3E}">
        <p14:creationId xmlns:p14="http://schemas.microsoft.com/office/powerpoint/2010/main" val="3935820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59A64B-5C9A-4A9B-BA45-ADECED2E51D9}"/>
              </a:ext>
            </a:extLst>
          </p:cNvPr>
          <p:cNvSpPr>
            <a:spLocks noGrp="1"/>
          </p:cNvSpPr>
          <p:nvPr>
            <p:ph type="ctrTitle"/>
          </p:nvPr>
        </p:nvSpPr>
        <p:spPr/>
        <p:txBody>
          <a:bodyPr/>
          <a:lstStyle/>
          <a:p>
            <a:r>
              <a:rPr lang="en-US" dirty="0"/>
              <a:t>Multivariate Regression</a:t>
            </a:r>
          </a:p>
        </p:txBody>
      </p:sp>
      <p:sp>
        <p:nvSpPr>
          <p:cNvPr id="5" name="Subtitle 4">
            <a:extLst>
              <a:ext uri="{FF2B5EF4-FFF2-40B4-BE49-F238E27FC236}">
                <a16:creationId xmlns:a16="http://schemas.microsoft.com/office/drawing/2014/main" id="{D52D9252-3DD8-4D35-8070-32332FBE25E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575259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So What do I Control For (again?)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If you are doing </a:t>
            </a:r>
            <a:r>
              <a:rPr lang="en-US" sz="2400" b="1" dirty="0">
                <a:cs typeface="Times New Roman" panose="02020603050405020304" pitchFamily="18" charset="0"/>
              </a:rPr>
              <a:t>model-based inference, </a:t>
            </a:r>
            <a:r>
              <a:rPr lang="en-US" sz="2400" dirty="0">
                <a:cs typeface="Times New Roman" panose="02020603050405020304" pitchFamily="18" charset="0"/>
              </a:rPr>
              <a:t>your choice of controls really matters! </a:t>
            </a:r>
          </a:p>
        </p:txBody>
      </p:sp>
      <p:pic>
        <p:nvPicPr>
          <p:cNvPr id="6" name="Picture 5">
            <a:extLst>
              <a:ext uri="{FF2B5EF4-FFF2-40B4-BE49-F238E27FC236}">
                <a16:creationId xmlns:a16="http://schemas.microsoft.com/office/drawing/2014/main" id="{346E26C2-6B48-6200-CDCF-103D96009774}"/>
              </a:ext>
            </a:extLst>
          </p:cNvPr>
          <p:cNvPicPr>
            <a:picLocks noChangeAspect="1"/>
          </p:cNvPicPr>
          <p:nvPr/>
        </p:nvPicPr>
        <p:blipFill>
          <a:blip r:embed="rId3"/>
          <a:stretch>
            <a:fillRect/>
          </a:stretch>
        </p:blipFill>
        <p:spPr>
          <a:xfrm>
            <a:off x="1250885" y="1769115"/>
            <a:ext cx="8732822" cy="1868380"/>
          </a:xfrm>
          <a:prstGeom prst="rect">
            <a:avLst/>
          </a:prstGeom>
        </p:spPr>
      </p:pic>
      <p:pic>
        <p:nvPicPr>
          <p:cNvPr id="7" name="Picture 6">
            <a:extLst>
              <a:ext uri="{FF2B5EF4-FFF2-40B4-BE49-F238E27FC236}">
                <a16:creationId xmlns:a16="http://schemas.microsoft.com/office/drawing/2014/main" id="{A174A2BC-9BA3-7BF8-1B67-ABC021C4B5F2}"/>
              </a:ext>
            </a:extLst>
          </p:cNvPr>
          <p:cNvPicPr>
            <a:picLocks noChangeAspect="1"/>
          </p:cNvPicPr>
          <p:nvPr/>
        </p:nvPicPr>
        <p:blipFill>
          <a:blip r:embed="rId4"/>
          <a:stretch>
            <a:fillRect/>
          </a:stretch>
        </p:blipFill>
        <p:spPr>
          <a:xfrm>
            <a:off x="975635" y="3045448"/>
            <a:ext cx="9707330" cy="3162741"/>
          </a:xfrm>
          <a:prstGeom prst="rect">
            <a:avLst/>
          </a:prstGeom>
        </p:spPr>
      </p:pic>
    </p:spTree>
    <p:extLst>
      <p:ext uri="{BB962C8B-B14F-4D97-AF65-F5344CB8AC3E}">
        <p14:creationId xmlns:p14="http://schemas.microsoft.com/office/powerpoint/2010/main" val="23391138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So What do I Control For (again?)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If you are doing </a:t>
            </a:r>
            <a:r>
              <a:rPr lang="en-US" sz="2400" b="1" dirty="0">
                <a:cs typeface="Times New Roman" panose="02020603050405020304" pitchFamily="18" charset="0"/>
              </a:rPr>
              <a:t>model-based inference, </a:t>
            </a:r>
            <a:r>
              <a:rPr lang="en-US" sz="2400" dirty="0">
                <a:cs typeface="Times New Roman" panose="02020603050405020304" pitchFamily="18" charset="0"/>
              </a:rPr>
              <a:t>your choice of controls really matters! </a:t>
            </a:r>
          </a:p>
        </p:txBody>
      </p:sp>
      <p:pic>
        <p:nvPicPr>
          <p:cNvPr id="6" name="Picture 5">
            <a:extLst>
              <a:ext uri="{FF2B5EF4-FFF2-40B4-BE49-F238E27FC236}">
                <a16:creationId xmlns:a16="http://schemas.microsoft.com/office/drawing/2014/main" id="{346E26C2-6B48-6200-CDCF-103D96009774}"/>
              </a:ext>
            </a:extLst>
          </p:cNvPr>
          <p:cNvPicPr>
            <a:picLocks noChangeAspect="1"/>
          </p:cNvPicPr>
          <p:nvPr/>
        </p:nvPicPr>
        <p:blipFill>
          <a:blip r:embed="rId3"/>
          <a:stretch>
            <a:fillRect/>
          </a:stretch>
        </p:blipFill>
        <p:spPr>
          <a:xfrm>
            <a:off x="1250885" y="1769115"/>
            <a:ext cx="8732822" cy="1868380"/>
          </a:xfrm>
          <a:prstGeom prst="rect">
            <a:avLst/>
          </a:prstGeom>
        </p:spPr>
      </p:pic>
      <p:pic>
        <p:nvPicPr>
          <p:cNvPr id="5" name="Picture 4">
            <a:extLst>
              <a:ext uri="{FF2B5EF4-FFF2-40B4-BE49-F238E27FC236}">
                <a16:creationId xmlns:a16="http://schemas.microsoft.com/office/drawing/2014/main" id="{1AABDBE4-BE75-B116-5986-084E12D13CDE}"/>
              </a:ext>
            </a:extLst>
          </p:cNvPr>
          <p:cNvPicPr>
            <a:picLocks noChangeAspect="1"/>
          </p:cNvPicPr>
          <p:nvPr/>
        </p:nvPicPr>
        <p:blipFill rotWithShape="1">
          <a:blip r:embed="rId4"/>
          <a:srcRect b="38408"/>
          <a:stretch/>
        </p:blipFill>
        <p:spPr>
          <a:xfrm>
            <a:off x="152400" y="2969322"/>
            <a:ext cx="11564964" cy="3238867"/>
          </a:xfrm>
          <a:prstGeom prst="rect">
            <a:avLst/>
          </a:prstGeom>
        </p:spPr>
      </p:pic>
    </p:spTree>
    <p:extLst>
      <p:ext uri="{BB962C8B-B14F-4D97-AF65-F5344CB8AC3E}">
        <p14:creationId xmlns:p14="http://schemas.microsoft.com/office/powerpoint/2010/main" val="271700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So What do I Control For (again?)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If you are doing </a:t>
            </a:r>
            <a:r>
              <a:rPr lang="en-US" sz="2400" b="1" dirty="0">
                <a:cs typeface="Times New Roman" panose="02020603050405020304" pitchFamily="18" charset="0"/>
              </a:rPr>
              <a:t>model-based inference, </a:t>
            </a:r>
            <a:r>
              <a:rPr lang="en-US" sz="2400" dirty="0">
                <a:cs typeface="Times New Roman" panose="02020603050405020304" pitchFamily="18" charset="0"/>
              </a:rPr>
              <a:t>your choice of controls really matters! </a:t>
            </a:r>
          </a:p>
        </p:txBody>
      </p:sp>
      <p:pic>
        <p:nvPicPr>
          <p:cNvPr id="6" name="Picture 5">
            <a:extLst>
              <a:ext uri="{FF2B5EF4-FFF2-40B4-BE49-F238E27FC236}">
                <a16:creationId xmlns:a16="http://schemas.microsoft.com/office/drawing/2014/main" id="{346E26C2-6B48-6200-CDCF-103D96009774}"/>
              </a:ext>
            </a:extLst>
          </p:cNvPr>
          <p:cNvPicPr>
            <a:picLocks noChangeAspect="1"/>
          </p:cNvPicPr>
          <p:nvPr/>
        </p:nvPicPr>
        <p:blipFill>
          <a:blip r:embed="rId3"/>
          <a:stretch>
            <a:fillRect/>
          </a:stretch>
        </p:blipFill>
        <p:spPr>
          <a:xfrm>
            <a:off x="1250885" y="1769115"/>
            <a:ext cx="8732822" cy="1868380"/>
          </a:xfrm>
          <a:prstGeom prst="rect">
            <a:avLst/>
          </a:prstGeom>
        </p:spPr>
      </p:pic>
      <p:pic>
        <p:nvPicPr>
          <p:cNvPr id="7" name="Picture 6">
            <a:extLst>
              <a:ext uri="{FF2B5EF4-FFF2-40B4-BE49-F238E27FC236}">
                <a16:creationId xmlns:a16="http://schemas.microsoft.com/office/drawing/2014/main" id="{143924E1-2EA1-4135-0A86-2714BBDF74E4}"/>
              </a:ext>
            </a:extLst>
          </p:cNvPr>
          <p:cNvPicPr>
            <a:picLocks noChangeAspect="1"/>
          </p:cNvPicPr>
          <p:nvPr/>
        </p:nvPicPr>
        <p:blipFill>
          <a:blip r:embed="rId4"/>
          <a:stretch>
            <a:fillRect/>
          </a:stretch>
        </p:blipFill>
        <p:spPr>
          <a:xfrm>
            <a:off x="820789" y="3159056"/>
            <a:ext cx="9593014" cy="4334480"/>
          </a:xfrm>
          <a:prstGeom prst="rect">
            <a:avLst/>
          </a:prstGeom>
        </p:spPr>
      </p:pic>
    </p:spTree>
    <p:extLst>
      <p:ext uri="{BB962C8B-B14F-4D97-AF65-F5344CB8AC3E}">
        <p14:creationId xmlns:p14="http://schemas.microsoft.com/office/powerpoint/2010/main" val="27822566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Practical Regression Tips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929437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Table 2 Fallacy</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EDD295C1-F24A-81F4-3E4A-5A4501DD4DA2}"/>
              </a:ext>
            </a:extLst>
          </p:cNvPr>
          <p:cNvSpPr>
            <a:spLocks noGrp="1"/>
          </p:cNvSpPr>
          <p:nvPr>
            <p:ph idx="1"/>
          </p:nvPr>
        </p:nvSpPr>
        <p:spPr/>
        <p:txBody>
          <a:bodyPr/>
          <a:lstStyle/>
          <a:p>
            <a:endParaRPr lang="en-CA"/>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B0A8F49-34B3-F963-3D90-4EF757E65B33}"/>
                  </a:ext>
                </a:extLst>
              </p14:cNvPr>
              <p14:cNvContentPartPr/>
              <p14:nvPr/>
            </p14:nvContentPartPr>
            <p14:xfrm>
              <a:off x="1755823" y="1919726"/>
              <a:ext cx="360" cy="360"/>
            </p14:xfrm>
          </p:contentPart>
        </mc:Choice>
        <mc:Fallback xmlns="">
          <p:pic>
            <p:nvPicPr>
              <p:cNvPr id="3" name="Ink 2">
                <a:extLst>
                  <a:ext uri="{FF2B5EF4-FFF2-40B4-BE49-F238E27FC236}">
                    <a16:creationId xmlns:a16="http://schemas.microsoft.com/office/drawing/2014/main" id="{AB0A8F49-34B3-F963-3D90-4EF757E65B33}"/>
                  </a:ext>
                </a:extLst>
              </p:cNvPr>
              <p:cNvPicPr/>
              <p:nvPr/>
            </p:nvPicPr>
            <p:blipFill>
              <a:blip r:embed="rId4"/>
              <a:stretch>
                <a:fillRect/>
              </a:stretch>
            </p:blipFill>
            <p:spPr>
              <a:xfrm>
                <a:off x="1747183" y="1910726"/>
                <a:ext cx="18000" cy="18000"/>
              </a:xfrm>
              <a:prstGeom prst="rect">
                <a:avLst/>
              </a:prstGeom>
            </p:spPr>
          </p:pic>
        </mc:Fallback>
      </mc:AlternateContent>
      <p:grpSp>
        <p:nvGrpSpPr>
          <p:cNvPr id="21" name="Group 20">
            <a:extLst>
              <a:ext uri="{FF2B5EF4-FFF2-40B4-BE49-F238E27FC236}">
                <a16:creationId xmlns:a16="http://schemas.microsoft.com/office/drawing/2014/main" id="{AC2B5A64-9E26-6B2E-D7F9-82FAFBE765B5}"/>
              </a:ext>
            </a:extLst>
          </p:cNvPr>
          <p:cNvGrpSpPr/>
          <p:nvPr/>
        </p:nvGrpSpPr>
        <p:grpSpPr>
          <a:xfrm>
            <a:off x="1633063" y="1852766"/>
            <a:ext cx="5889240" cy="1482840"/>
            <a:chOff x="1633063" y="1852766"/>
            <a:chExt cx="5889240" cy="1482840"/>
          </a:xfrm>
        </p:grpSpPr>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EEA48686-7C67-8835-DFDD-B9C05B35208B}"/>
                    </a:ext>
                  </a:extLst>
                </p14:cNvPr>
                <p14:cNvContentPartPr/>
                <p14:nvPr/>
              </p14:nvContentPartPr>
              <p14:xfrm>
                <a:off x="1883263" y="2216366"/>
                <a:ext cx="96120" cy="583560"/>
              </p14:xfrm>
            </p:contentPart>
          </mc:Choice>
          <mc:Fallback xmlns="">
            <p:pic>
              <p:nvPicPr>
                <p:cNvPr id="4" name="Ink 3">
                  <a:extLst>
                    <a:ext uri="{FF2B5EF4-FFF2-40B4-BE49-F238E27FC236}">
                      <a16:creationId xmlns:a16="http://schemas.microsoft.com/office/drawing/2014/main" id="{EEA48686-7C67-8835-DFDD-B9C05B35208B}"/>
                    </a:ext>
                  </a:extLst>
                </p:cNvPr>
                <p:cNvPicPr/>
                <p:nvPr/>
              </p:nvPicPr>
              <p:blipFill>
                <a:blip r:embed="rId6"/>
                <a:stretch>
                  <a:fillRect/>
                </a:stretch>
              </p:blipFill>
              <p:spPr>
                <a:xfrm>
                  <a:off x="1874263" y="2207366"/>
                  <a:ext cx="113760" cy="601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7A5423D0-C1FB-6D93-8FE1-1F4FB6233CCF}"/>
                    </a:ext>
                  </a:extLst>
                </p14:cNvPr>
                <p14:cNvContentPartPr/>
                <p14:nvPr/>
              </p14:nvContentPartPr>
              <p14:xfrm>
                <a:off x="2065063" y="2485286"/>
                <a:ext cx="174240" cy="311760"/>
              </p14:xfrm>
            </p:contentPart>
          </mc:Choice>
          <mc:Fallback xmlns="">
            <p:pic>
              <p:nvPicPr>
                <p:cNvPr id="6" name="Ink 5">
                  <a:extLst>
                    <a:ext uri="{FF2B5EF4-FFF2-40B4-BE49-F238E27FC236}">
                      <a16:creationId xmlns:a16="http://schemas.microsoft.com/office/drawing/2014/main" id="{7A5423D0-C1FB-6D93-8FE1-1F4FB6233CCF}"/>
                    </a:ext>
                  </a:extLst>
                </p:cNvPr>
                <p:cNvPicPr/>
                <p:nvPr/>
              </p:nvPicPr>
              <p:blipFill>
                <a:blip r:embed="rId8"/>
                <a:stretch>
                  <a:fillRect/>
                </a:stretch>
              </p:blipFill>
              <p:spPr>
                <a:xfrm>
                  <a:off x="2056063" y="2476646"/>
                  <a:ext cx="19188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0B731E00-B2B3-821E-BF44-A3DFA9180D3F}"/>
                    </a:ext>
                  </a:extLst>
                </p14:cNvPr>
                <p14:cNvContentPartPr/>
                <p14:nvPr/>
              </p14:nvContentPartPr>
              <p14:xfrm>
                <a:off x="2273143" y="2470166"/>
                <a:ext cx="240120" cy="303840"/>
              </p14:xfrm>
            </p:contentPart>
          </mc:Choice>
          <mc:Fallback xmlns="">
            <p:pic>
              <p:nvPicPr>
                <p:cNvPr id="7" name="Ink 6">
                  <a:extLst>
                    <a:ext uri="{FF2B5EF4-FFF2-40B4-BE49-F238E27FC236}">
                      <a16:creationId xmlns:a16="http://schemas.microsoft.com/office/drawing/2014/main" id="{0B731E00-B2B3-821E-BF44-A3DFA9180D3F}"/>
                    </a:ext>
                  </a:extLst>
                </p:cNvPr>
                <p:cNvPicPr/>
                <p:nvPr/>
              </p:nvPicPr>
              <p:blipFill>
                <a:blip r:embed="rId10"/>
                <a:stretch>
                  <a:fillRect/>
                </a:stretch>
              </p:blipFill>
              <p:spPr>
                <a:xfrm>
                  <a:off x="2264503" y="2461166"/>
                  <a:ext cx="25776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15AA5582-0B6A-913C-AF35-9DC6E5CFF97C}"/>
                    </a:ext>
                  </a:extLst>
                </p14:cNvPr>
                <p14:cNvContentPartPr/>
                <p14:nvPr/>
              </p14:nvContentPartPr>
              <p14:xfrm>
                <a:off x="2544583" y="2514446"/>
                <a:ext cx="216720" cy="222120"/>
              </p14:xfrm>
            </p:contentPart>
          </mc:Choice>
          <mc:Fallback xmlns="">
            <p:pic>
              <p:nvPicPr>
                <p:cNvPr id="8" name="Ink 7">
                  <a:extLst>
                    <a:ext uri="{FF2B5EF4-FFF2-40B4-BE49-F238E27FC236}">
                      <a16:creationId xmlns:a16="http://schemas.microsoft.com/office/drawing/2014/main" id="{15AA5582-0B6A-913C-AF35-9DC6E5CFF97C}"/>
                    </a:ext>
                  </a:extLst>
                </p:cNvPr>
                <p:cNvPicPr/>
                <p:nvPr/>
              </p:nvPicPr>
              <p:blipFill>
                <a:blip r:embed="rId12"/>
                <a:stretch>
                  <a:fillRect/>
                </a:stretch>
              </p:blipFill>
              <p:spPr>
                <a:xfrm>
                  <a:off x="2535583" y="2505806"/>
                  <a:ext cx="2343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CE6C9099-DF1B-333C-3F85-C2F8DACF1123}"/>
                    </a:ext>
                  </a:extLst>
                </p14:cNvPr>
                <p14:cNvContentPartPr/>
                <p14:nvPr/>
              </p14:nvContentPartPr>
              <p14:xfrm>
                <a:off x="2875423" y="2461166"/>
                <a:ext cx="619560" cy="290520"/>
              </p14:xfrm>
            </p:contentPart>
          </mc:Choice>
          <mc:Fallback xmlns="">
            <p:pic>
              <p:nvPicPr>
                <p:cNvPr id="9" name="Ink 8">
                  <a:extLst>
                    <a:ext uri="{FF2B5EF4-FFF2-40B4-BE49-F238E27FC236}">
                      <a16:creationId xmlns:a16="http://schemas.microsoft.com/office/drawing/2014/main" id="{CE6C9099-DF1B-333C-3F85-C2F8DACF1123}"/>
                    </a:ext>
                  </a:extLst>
                </p:cNvPr>
                <p:cNvPicPr/>
                <p:nvPr/>
              </p:nvPicPr>
              <p:blipFill>
                <a:blip r:embed="rId14"/>
                <a:stretch>
                  <a:fillRect/>
                </a:stretch>
              </p:blipFill>
              <p:spPr>
                <a:xfrm>
                  <a:off x="2866783" y="2452166"/>
                  <a:ext cx="63720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E3369298-2DD6-1D2C-07EB-86A4AA2703B8}"/>
                    </a:ext>
                  </a:extLst>
                </p14:cNvPr>
                <p14:cNvContentPartPr/>
                <p14:nvPr/>
              </p14:nvContentPartPr>
              <p14:xfrm>
                <a:off x="1633063" y="1852766"/>
                <a:ext cx="2197440" cy="1249560"/>
              </p14:xfrm>
            </p:contentPart>
          </mc:Choice>
          <mc:Fallback xmlns="">
            <p:pic>
              <p:nvPicPr>
                <p:cNvPr id="10" name="Ink 9">
                  <a:extLst>
                    <a:ext uri="{FF2B5EF4-FFF2-40B4-BE49-F238E27FC236}">
                      <a16:creationId xmlns:a16="http://schemas.microsoft.com/office/drawing/2014/main" id="{E3369298-2DD6-1D2C-07EB-86A4AA2703B8}"/>
                    </a:ext>
                  </a:extLst>
                </p:cNvPr>
                <p:cNvPicPr/>
                <p:nvPr/>
              </p:nvPicPr>
              <p:blipFill>
                <a:blip r:embed="rId16"/>
                <a:stretch>
                  <a:fillRect/>
                </a:stretch>
              </p:blipFill>
              <p:spPr>
                <a:xfrm>
                  <a:off x="1624063" y="1843766"/>
                  <a:ext cx="2215080" cy="1267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077FB358-E45F-9E0A-8B49-2FF9D31472B7}"/>
                    </a:ext>
                  </a:extLst>
                </p14:cNvPr>
                <p14:cNvContentPartPr/>
                <p14:nvPr/>
              </p14:nvContentPartPr>
              <p14:xfrm>
                <a:off x="4130743" y="2538566"/>
                <a:ext cx="1349640" cy="298080"/>
              </p14:xfrm>
            </p:contentPart>
          </mc:Choice>
          <mc:Fallback xmlns="">
            <p:pic>
              <p:nvPicPr>
                <p:cNvPr id="12" name="Ink 11">
                  <a:extLst>
                    <a:ext uri="{FF2B5EF4-FFF2-40B4-BE49-F238E27FC236}">
                      <a16:creationId xmlns:a16="http://schemas.microsoft.com/office/drawing/2014/main" id="{077FB358-E45F-9E0A-8B49-2FF9D31472B7}"/>
                    </a:ext>
                  </a:extLst>
                </p:cNvPr>
                <p:cNvPicPr/>
                <p:nvPr/>
              </p:nvPicPr>
              <p:blipFill>
                <a:blip r:embed="rId18"/>
                <a:stretch>
                  <a:fillRect/>
                </a:stretch>
              </p:blipFill>
              <p:spPr>
                <a:xfrm>
                  <a:off x="4121743" y="2529566"/>
                  <a:ext cx="136728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CC64E1D3-62FC-AD34-6B30-CA32383F2D75}"/>
                    </a:ext>
                  </a:extLst>
                </p14:cNvPr>
                <p14:cNvContentPartPr/>
                <p14:nvPr/>
              </p14:nvContentPartPr>
              <p14:xfrm>
                <a:off x="6053143" y="2555846"/>
                <a:ext cx="20520" cy="405000"/>
              </p14:xfrm>
            </p:contentPart>
          </mc:Choice>
          <mc:Fallback xmlns="">
            <p:pic>
              <p:nvPicPr>
                <p:cNvPr id="13" name="Ink 12">
                  <a:extLst>
                    <a:ext uri="{FF2B5EF4-FFF2-40B4-BE49-F238E27FC236}">
                      <a16:creationId xmlns:a16="http://schemas.microsoft.com/office/drawing/2014/main" id="{CC64E1D3-62FC-AD34-6B30-CA32383F2D75}"/>
                    </a:ext>
                  </a:extLst>
                </p:cNvPr>
                <p:cNvPicPr/>
                <p:nvPr/>
              </p:nvPicPr>
              <p:blipFill>
                <a:blip r:embed="rId20"/>
                <a:stretch>
                  <a:fillRect/>
                </a:stretch>
              </p:blipFill>
              <p:spPr>
                <a:xfrm>
                  <a:off x="6044503" y="2547206"/>
                  <a:ext cx="38160" cy="422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53587D1B-623B-83CB-FD15-9A41E128E2BE}"/>
                    </a:ext>
                  </a:extLst>
                </p14:cNvPr>
                <p14:cNvContentPartPr/>
                <p14:nvPr/>
              </p14:nvContentPartPr>
              <p14:xfrm>
                <a:off x="6202543" y="2539646"/>
                <a:ext cx="33480" cy="425160"/>
              </p14:xfrm>
            </p:contentPart>
          </mc:Choice>
          <mc:Fallback xmlns="">
            <p:pic>
              <p:nvPicPr>
                <p:cNvPr id="14" name="Ink 13">
                  <a:extLst>
                    <a:ext uri="{FF2B5EF4-FFF2-40B4-BE49-F238E27FC236}">
                      <a16:creationId xmlns:a16="http://schemas.microsoft.com/office/drawing/2014/main" id="{53587D1B-623B-83CB-FD15-9A41E128E2BE}"/>
                    </a:ext>
                  </a:extLst>
                </p:cNvPr>
                <p:cNvPicPr/>
                <p:nvPr/>
              </p:nvPicPr>
              <p:blipFill>
                <a:blip r:embed="rId22"/>
                <a:stretch>
                  <a:fillRect/>
                </a:stretch>
              </p:blipFill>
              <p:spPr>
                <a:xfrm>
                  <a:off x="6193543" y="2531006"/>
                  <a:ext cx="51120" cy="442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EB40B84B-47CE-11DA-C780-3B5E1C5204A6}"/>
                    </a:ext>
                  </a:extLst>
                </p14:cNvPr>
                <p14:cNvContentPartPr/>
                <p14:nvPr/>
              </p14:nvContentPartPr>
              <p14:xfrm>
                <a:off x="5940463" y="2724686"/>
                <a:ext cx="369360" cy="42480"/>
              </p14:xfrm>
            </p:contentPart>
          </mc:Choice>
          <mc:Fallback xmlns="">
            <p:pic>
              <p:nvPicPr>
                <p:cNvPr id="15" name="Ink 14">
                  <a:extLst>
                    <a:ext uri="{FF2B5EF4-FFF2-40B4-BE49-F238E27FC236}">
                      <a16:creationId xmlns:a16="http://schemas.microsoft.com/office/drawing/2014/main" id="{EB40B84B-47CE-11DA-C780-3B5E1C5204A6}"/>
                    </a:ext>
                  </a:extLst>
                </p:cNvPr>
                <p:cNvPicPr/>
                <p:nvPr/>
              </p:nvPicPr>
              <p:blipFill>
                <a:blip r:embed="rId24"/>
                <a:stretch>
                  <a:fillRect/>
                </a:stretch>
              </p:blipFill>
              <p:spPr>
                <a:xfrm>
                  <a:off x="5931823" y="2715686"/>
                  <a:ext cx="3870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85594CF3-5B31-C47D-A001-58976889E7B1}"/>
                    </a:ext>
                  </a:extLst>
                </p14:cNvPr>
                <p14:cNvContentPartPr/>
                <p14:nvPr/>
              </p14:nvContentPartPr>
              <p14:xfrm>
                <a:off x="6327103" y="2744846"/>
                <a:ext cx="291600" cy="246960"/>
              </p14:xfrm>
            </p:contentPart>
          </mc:Choice>
          <mc:Fallback xmlns="">
            <p:pic>
              <p:nvPicPr>
                <p:cNvPr id="16" name="Ink 15">
                  <a:extLst>
                    <a:ext uri="{FF2B5EF4-FFF2-40B4-BE49-F238E27FC236}">
                      <a16:creationId xmlns:a16="http://schemas.microsoft.com/office/drawing/2014/main" id="{85594CF3-5B31-C47D-A001-58976889E7B1}"/>
                    </a:ext>
                  </a:extLst>
                </p:cNvPr>
                <p:cNvPicPr/>
                <p:nvPr/>
              </p:nvPicPr>
              <p:blipFill>
                <a:blip r:embed="rId26"/>
                <a:stretch>
                  <a:fillRect/>
                </a:stretch>
              </p:blipFill>
              <p:spPr>
                <a:xfrm>
                  <a:off x="6318103" y="2736206"/>
                  <a:ext cx="30924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Ink 16">
                  <a:extLst>
                    <a:ext uri="{FF2B5EF4-FFF2-40B4-BE49-F238E27FC236}">
                      <a16:creationId xmlns:a16="http://schemas.microsoft.com/office/drawing/2014/main" id="{F18247F1-D429-19BD-FD94-63E658DAFD2F}"/>
                    </a:ext>
                  </a:extLst>
                </p14:cNvPr>
                <p14:cNvContentPartPr/>
                <p14:nvPr/>
              </p14:nvContentPartPr>
              <p14:xfrm>
                <a:off x="6548863" y="2529926"/>
                <a:ext cx="353520" cy="480240"/>
              </p14:xfrm>
            </p:contentPart>
          </mc:Choice>
          <mc:Fallback xmlns="">
            <p:pic>
              <p:nvPicPr>
                <p:cNvPr id="17" name="Ink 16">
                  <a:extLst>
                    <a:ext uri="{FF2B5EF4-FFF2-40B4-BE49-F238E27FC236}">
                      <a16:creationId xmlns:a16="http://schemas.microsoft.com/office/drawing/2014/main" id="{F18247F1-D429-19BD-FD94-63E658DAFD2F}"/>
                    </a:ext>
                  </a:extLst>
                </p:cNvPr>
                <p:cNvPicPr/>
                <p:nvPr/>
              </p:nvPicPr>
              <p:blipFill>
                <a:blip r:embed="rId28"/>
                <a:stretch>
                  <a:fillRect/>
                </a:stretch>
              </p:blipFill>
              <p:spPr>
                <a:xfrm>
                  <a:off x="6540223" y="2521286"/>
                  <a:ext cx="371160" cy="4978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 name="Ink 17">
                  <a:extLst>
                    <a:ext uri="{FF2B5EF4-FFF2-40B4-BE49-F238E27FC236}">
                      <a16:creationId xmlns:a16="http://schemas.microsoft.com/office/drawing/2014/main" id="{1690C597-9E8E-ABF2-2E64-C66B223F4726}"/>
                    </a:ext>
                  </a:extLst>
                </p14:cNvPr>
                <p14:cNvContentPartPr/>
                <p14:nvPr/>
              </p14:nvContentPartPr>
              <p14:xfrm>
                <a:off x="6869623" y="2476646"/>
                <a:ext cx="261360" cy="480240"/>
              </p14:xfrm>
            </p:contentPart>
          </mc:Choice>
          <mc:Fallback xmlns="">
            <p:pic>
              <p:nvPicPr>
                <p:cNvPr id="18" name="Ink 17">
                  <a:extLst>
                    <a:ext uri="{FF2B5EF4-FFF2-40B4-BE49-F238E27FC236}">
                      <a16:creationId xmlns:a16="http://schemas.microsoft.com/office/drawing/2014/main" id="{1690C597-9E8E-ABF2-2E64-C66B223F4726}"/>
                    </a:ext>
                  </a:extLst>
                </p:cNvPr>
                <p:cNvPicPr/>
                <p:nvPr/>
              </p:nvPicPr>
              <p:blipFill>
                <a:blip r:embed="rId30"/>
                <a:stretch>
                  <a:fillRect/>
                </a:stretch>
              </p:blipFill>
              <p:spPr>
                <a:xfrm>
                  <a:off x="6860623" y="2467646"/>
                  <a:ext cx="279000" cy="497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 name="Ink 18">
                  <a:extLst>
                    <a:ext uri="{FF2B5EF4-FFF2-40B4-BE49-F238E27FC236}">
                      <a16:creationId xmlns:a16="http://schemas.microsoft.com/office/drawing/2014/main" id="{7CFE951D-BC4F-001E-F68D-E4C1E106CABF}"/>
                    </a:ext>
                  </a:extLst>
                </p14:cNvPr>
                <p14:cNvContentPartPr/>
                <p14:nvPr/>
              </p14:nvContentPartPr>
              <p14:xfrm>
                <a:off x="7095703" y="2560166"/>
                <a:ext cx="249120" cy="386640"/>
              </p14:xfrm>
            </p:contentPart>
          </mc:Choice>
          <mc:Fallback xmlns="">
            <p:pic>
              <p:nvPicPr>
                <p:cNvPr id="19" name="Ink 18">
                  <a:extLst>
                    <a:ext uri="{FF2B5EF4-FFF2-40B4-BE49-F238E27FC236}">
                      <a16:creationId xmlns:a16="http://schemas.microsoft.com/office/drawing/2014/main" id="{7CFE951D-BC4F-001E-F68D-E4C1E106CABF}"/>
                    </a:ext>
                  </a:extLst>
                </p:cNvPr>
                <p:cNvPicPr/>
                <p:nvPr/>
              </p:nvPicPr>
              <p:blipFill>
                <a:blip r:embed="rId32"/>
                <a:stretch>
                  <a:fillRect/>
                </a:stretch>
              </p:blipFill>
              <p:spPr>
                <a:xfrm>
                  <a:off x="7087063" y="2551166"/>
                  <a:ext cx="26676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Ink 19">
                  <a:extLst>
                    <a:ext uri="{FF2B5EF4-FFF2-40B4-BE49-F238E27FC236}">
                      <a16:creationId xmlns:a16="http://schemas.microsoft.com/office/drawing/2014/main" id="{903BF687-DFAC-51A9-B883-971312F9F815}"/>
                    </a:ext>
                  </a:extLst>
                </p14:cNvPr>
                <p14:cNvContentPartPr/>
                <p14:nvPr/>
              </p14:nvContentPartPr>
              <p14:xfrm>
                <a:off x="5672983" y="2209886"/>
                <a:ext cx="1849320" cy="1125720"/>
              </p14:xfrm>
            </p:contentPart>
          </mc:Choice>
          <mc:Fallback xmlns="">
            <p:pic>
              <p:nvPicPr>
                <p:cNvPr id="20" name="Ink 19">
                  <a:extLst>
                    <a:ext uri="{FF2B5EF4-FFF2-40B4-BE49-F238E27FC236}">
                      <a16:creationId xmlns:a16="http://schemas.microsoft.com/office/drawing/2014/main" id="{903BF687-DFAC-51A9-B883-971312F9F815}"/>
                    </a:ext>
                  </a:extLst>
                </p:cNvPr>
                <p:cNvPicPr/>
                <p:nvPr/>
              </p:nvPicPr>
              <p:blipFill>
                <a:blip r:embed="rId34"/>
                <a:stretch>
                  <a:fillRect/>
                </a:stretch>
              </p:blipFill>
              <p:spPr>
                <a:xfrm>
                  <a:off x="5663983" y="2201246"/>
                  <a:ext cx="1866960" cy="1143360"/>
                </a:xfrm>
                <a:prstGeom prst="rect">
                  <a:avLst/>
                </a:prstGeom>
              </p:spPr>
            </p:pic>
          </mc:Fallback>
        </mc:AlternateContent>
      </p:grpSp>
      <p:grpSp>
        <p:nvGrpSpPr>
          <p:cNvPr id="24" name="Group 23">
            <a:extLst>
              <a:ext uri="{FF2B5EF4-FFF2-40B4-BE49-F238E27FC236}">
                <a16:creationId xmlns:a16="http://schemas.microsoft.com/office/drawing/2014/main" id="{AA5CC718-8A83-66C1-948E-929F5C54D525}"/>
              </a:ext>
            </a:extLst>
          </p:cNvPr>
          <p:cNvGrpSpPr/>
          <p:nvPr/>
        </p:nvGrpSpPr>
        <p:grpSpPr>
          <a:xfrm>
            <a:off x="4481023" y="1989566"/>
            <a:ext cx="252720" cy="499680"/>
            <a:chOff x="4481023" y="1989566"/>
            <a:chExt cx="252720" cy="499680"/>
          </a:xfrm>
        </p:grpSpPr>
        <mc:AlternateContent xmlns:mc="http://schemas.openxmlformats.org/markup-compatibility/2006" xmlns:p14="http://schemas.microsoft.com/office/powerpoint/2010/main">
          <mc:Choice Requires="p14">
            <p:contentPart p14:bwMode="auto" r:id="rId35">
              <p14:nvContentPartPr>
                <p14:cNvPr id="22" name="Ink 21">
                  <a:extLst>
                    <a:ext uri="{FF2B5EF4-FFF2-40B4-BE49-F238E27FC236}">
                      <a16:creationId xmlns:a16="http://schemas.microsoft.com/office/drawing/2014/main" id="{A839C783-2691-DE5B-5D49-5DE5DC3D0DFF}"/>
                    </a:ext>
                  </a:extLst>
                </p14:cNvPr>
                <p14:cNvContentPartPr/>
                <p14:nvPr/>
              </p14:nvContentPartPr>
              <p14:xfrm>
                <a:off x="4481023" y="1989566"/>
                <a:ext cx="250920" cy="499680"/>
              </p14:xfrm>
            </p:contentPart>
          </mc:Choice>
          <mc:Fallback xmlns="">
            <p:pic>
              <p:nvPicPr>
                <p:cNvPr id="22" name="Ink 21">
                  <a:extLst>
                    <a:ext uri="{FF2B5EF4-FFF2-40B4-BE49-F238E27FC236}">
                      <a16:creationId xmlns:a16="http://schemas.microsoft.com/office/drawing/2014/main" id="{A839C783-2691-DE5B-5D49-5DE5DC3D0DFF}"/>
                    </a:ext>
                  </a:extLst>
                </p:cNvPr>
                <p:cNvPicPr/>
                <p:nvPr/>
              </p:nvPicPr>
              <p:blipFill>
                <a:blip r:embed="rId36"/>
                <a:stretch>
                  <a:fillRect/>
                </a:stretch>
              </p:blipFill>
              <p:spPr>
                <a:xfrm>
                  <a:off x="4472023" y="1980566"/>
                  <a:ext cx="268560" cy="517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 name="Ink 22">
                  <a:extLst>
                    <a:ext uri="{FF2B5EF4-FFF2-40B4-BE49-F238E27FC236}">
                      <a16:creationId xmlns:a16="http://schemas.microsoft.com/office/drawing/2014/main" id="{E67560A2-2F04-CBD9-2FA9-C629FB535D69}"/>
                    </a:ext>
                  </a:extLst>
                </p14:cNvPr>
                <p14:cNvContentPartPr/>
                <p14:nvPr/>
              </p14:nvContentPartPr>
              <p14:xfrm>
                <a:off x="4502623" y="2005766"/>
                <a:ext cx="231120" cy="479880"/>
              </p14:xfrm>
            </p:contentPart>
          </mc:Choice>
          <mc:Fallback xmlns="">
            <p:pic>
              <p:nvPicPr>
                <p:cNvPr id="23" name="Ink 22">
                  <a:extLst>
                    <a:ext uri="{FF2B5EF4-FFF2-40B4-BE49-F238E27FC236}">
                      <a16:creationId xmlns:a16="http://schemas.microsoft.com/office/drawing/2014/main" id="{E67560A2-2F04-CBD9-2FA9-C629FB535D69}"/>
                    </a:ext>
                  </a:extLst>
                </p:cNvPr>
                <p:cNvPicPr/>
                <p:nvPr/>
              </p:nvPicPr>
              <p:blipFill>
                <a:blip r:embed="rId38"/>
                <a:stretch>
                  <a:fillRect/>
                </a:stretch>
              </p:blipFill>
              <p:spPr>
                <a:xfrm>
                  <a:off x="4493623" y="1996766"/>
                  <a:ext cx="248760" cy="497520"/>
                </a:xfrm>
                <a:prstGeom prst="rect">
                  <a:avLst/>
                </a:prstGeom>
              </p:spPr>
            </p:pic>
          </mc:Fallback>
        </mc:AlternateContent>
      </p:grpSp>
      <p:grpSp>
        <p:nvGrpSpPr>
          <p:cNvPr id="31" name="Group 30">
            <a:extLst>
              <a:ext uri="{FF2B5EF4-FFF2-40B4-BE49-F238E27FC236}">
                <a16:creationId xmlns:a16="http://schemas.microsoft.com/office/drawing/2014/main" id="{A7392FD9-48BF-B86F-466C-FEEFCE965763}"/>
              </a:ext>
            </a:extLst>
          </p:cNvPr>
          <p:cNvGrpSpPr/>
          <p:nvPr/>
        </p:nvGrpSpPr>
        <p:grpSpPr>
          <a:xfrm>
            <a:off x="7058623" y="3384206"/>
            <a:ext cx="2194560" cy="1592640"/>
            <a:chOff x="7058623" y="3384206"/>
            <a:chExt cx="2194560" cy="1592640"/>
          </a:xfrm>
        </p:grpSpPr>
        <mc:AlternateContent xmlns:mc="http://schemas.openxmlformats.org/markup-compatibility/2006" xmlns:p14="http://schemas.microsoft.com/office/powerpoint/2010/main">
          <mc:Choice Requires="p14">
            <p:contentPart p14:bwMode="auto" r:id="rId39">
              <p14:nvContentPartPr>
                <p14:cNvPr id="25" name="Ink 24">
                  <a:extLst>
                    <a:ext uri="{FF2B5EF4-FFF2-40B4-BE49-F238E27FC236}">
                      <a16:creationId xmlns:a16="http://schemas.microsoft.com/office/drawing/2014/main" id="{5C9DD3D6-1182-A0A6-134F-47C54FD2BB28}"/>
                    </a:ext>
                  </a:extLst>
                </p14:cNvPr>
                <p14:cNvContentPartPr/>
                <p14:nvPr/>
              </p14:nvContentPartPr>
              <p14:xfrm>
                <a:off x="7699423" y="3918806"/>
                <a:ext cx="1553760" cy="1058040"/>
              </p14:xfrm>
            </p:contentPart>
          </mc:Choice>
          <mc:Fallback xmlns="">
            <p:pic>
              <p:nvPicPr>
                <p:cNvPr id="25" name="Ink 24">
                  <a:extLst>
                    <a:ext uri="{FF2B5EF4-FFF2-40B4-BE49-F238E27FC236}">
                      <a16:creationId xmlns:a16="http://schemas.microsoft.com/office/drawing/2014/main" id="{5C9DD3D6-1182-A0A6-134F-47C54FD2BB28}"/>
                    </a:ext>
                  </a:extLst>
                </p:cNvPr>
                <p:cNvPicPr/>
                <p:nvPr/>
              </p:nvPicPr>
              <p:blipFill>
                <a:blip r:embed="rId40"/>
                <a:stretch>
                  <a:fillRect/>
                </a:stretch>
              </p:blipFill>
              <p:spPr>
                <a:xfrm>
                  <a:off x="7690423" y="3910166"/>
                  <a:ext cx="1571400" cy="1075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Ink 25">
                  <a:extLst>
                    <a:ext uri="{FF2B5EF4-FFF2-40B4-BE49-F238E27FC236}">
                      <a16:creationId xmlns:a16="http://schemas.microsoft.com/office/drawing/2014/main" id="{366034A2-3034-9178-46D6-0C60EC4F4CE6}"/>
                    </a:ext>
                  </a:extLst>
                </p14:cNvPr>
                <p14:cNvContentPartPr/>
                <p14:nvPr/>
              </p14:nvContentPartPr>
              <p14:xfrm>
                <a:off x="8251303" y="4220126"/>
                <a:ext cx="267480" cy="427680"/>
              </p14:xfrm>
            </p:contentPart>
          </mc:Choice>
          <mc:Fallback xmlns="">
            <p:pic>
              <p:nvPicPr>
                <p:cNvPr id="26" name="Ink 25">
                  <a:extLst>
                    <a:ext uri="{FF2B5EF4-FFF2-40B4-BE49-F238E27FC236}">
                      <a16:creationId xmlns:a16="http://schemas.microsoft.com/office/drawing/2014/main" id="{366034A2-3034-9178-46D6-0C60EC4F4CE6}"/>
                    </a:ext>
                  </a:extLst>
                </p:cNvPr>
                <p:cNvPicPr/>
                <p:nvPr/>
              </p:nvPicPr>
              <p:blipFill>
                <a:blip r:embed="rId42"/>
                <a:stretch>
                  <a:fillRect/>
                </a:stretch>
              </p:blipFill>
              <p:spPr>
                <a:xfrm>
                  <a:off x="8242663" y="4211126"/>
                  <a:ext cx="285120" cy="445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Ink 26">
                  <a:extLst>
                    <a:ext uri="{FF2B5EF4-FFF2-40B4-BE49-F238E27FC236}">
                      <a16:creationId xmlns:a16="http://schemas.microsoft.com/office/drawing/2014/main" id="{B6BAB300-4AE9-3232-0F7C-B9C920ACDA7D}"/>
                    </a:ext>
                  </a:extLst>
                </p14:cNvPr>
                <p14:cNvContentPartPr/>
                <p14:nvPr/>
              </p14:nvContentPartPr>
              <p14:xfrm>
                <a:off x="8237983" y="4440806"/>
                <a:ext cx="230760" cy="27000"/>
              </p14:xfrm>
            </p:contentPart>
          </mc:Choice>
          <mc:Fallback xmlns="">
            <p:pic>
              <p:nvPicPr>
                <p:cNvPr id="27" name="Ink 26">
                  <a:extLst>
                    <a:ext uri="{FF2B5EF4-FFF2-40B4-BE49-F238E27FC236}">
                      <a16:creationId xmlns:a16="http://schemas.microsoft.com/office/drawing/2014/main" id="{B6BAB300-4AE9-3232-0F7C-B9C920ACDA7D}"/>
                    </a:ext>
                  </a:extLst>
                </p:cNvPr>
                <p:cNvPicPr/>
                <p:nvPr/>
              </p:nvPicPr>
              <p:blipFill>
                <a:blip r:embed="rId44"/>
                <a:stretch>
                  <a:fillRect/>
                </a:stretch>
              </p:blipFill>
              <p:spPr>
                <a:xfrm>
                  <a:off x="8229343" y="4431806"/>
                  <a:ext cx="2484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8" name="Ink 27">
                  <a:extLst>
                    <a:ext uri="{FF2B5EF4-FFF2-40B4-BE49-F238E27FC236}">
                      <a16:creationId xmlns:a16="http://schemas.microsoft.com/office/drawing/2014/main" id="{236B43B4-2398-0619-D554-1FEC7DEC277F}"/>
                    </a:ext>
                  </a:extLst>
                </p14:cNvPr>
                <p14:cNvContentPartPr/>
                <p14:nvPr/>
              </p14:nvContentPartPr>
              <p14:xfrm>
                <a:off x="7058623" y="3453686"/>
                <a:ext cx="741960" cy="615960"/>
              </p14:xfrm>
            </p:contentPart>
          </mc:Choice>
          <mc:Fallback xmlns="">
            <p:pic>
              <p:nvPicPr>
                <p:cNvPr id="28" name="Ink 27">
                  <a:extLst>
                    <a:ext uri="{FF2B5EF4-FFF2-40B4-BE49-F238E27FC236}">
                      <a16:creationId xmlns:a16="http://schemas.microsoft.com/office/drawing/2014/main" id="{236B43B4-2398-0619-D554-1FEC7DEC277F}"/>
                    </a:ext>
                  </a:extLst>
                </p:cNvPr>
                <p:cNvPicPr/>
                <p:nvPr/>
              </p:nvPicPr>
              <p:blipFill>
                <a:blip r:embed="rId46"/>
                <a:stretch>
                  <a:fillRect/>
                </a:stretch>
              </p:blipFill>
              <p:spPr>
                <a:xfrm>
                  <a:off x="7049623" y="3445046"/>
                  <a:ext cx="759600" cy="6336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9" name="Ink 28">
                  <a:extLst>
                    <a:ext uri="{FF2B5EF4-FFF2-40B4-BE49-F238E27FC236}">
                      <a16:creationId xmlns:a16="http://schemas.microsoft.com/office/drawing/2014/main" id="{AF205494-3162-216A-8508-D23B1014A4A9}"/>
                    </a:ext>
                  </a:extLst>
                </p14:cNvPr>
                <p14:cNvContentPartPr/>
                <p14:nvPr/>
              </p14:nvContentPartPr>
              <p14:xfrm>
                <a:off x="7622743" y="3384206"/>
                <a:ext cx="171720" cy="164160"/>
              </p14:xfrm>
            </p:contentPart>
          </mc:Choice>
          <mc:Fallback xmlns="">
            <p:pic>
              <p:nvPicPr>
                <p:cNvPr id="29" name="Ink 28">
                  <a:extLst>
                    <a:ext uri="{FF2B5EF4-FFF2-40B4-BE49-F238E27FC236}">
                      <a16:creationId xmlns:a16="http://schemas.microsoft.com/office/drawing/2014/main" id="{AF205494-3162-216A-8508-D23B1014A4A9}"/>
                    </a:ext>
                  </a:extLst>
                </p:cNvPr>
                <p:cNvPicPr/>
                <p:nvPr/>
              </p:nvPicPr>
              <p:blipFill>
                <a:blip r:embed="rId48"/>
                <a:stretch>
                  <a:fillRect/>
                </a:stretch>
              </p:blipFill>
              <p:spPr>
                <a:xfrm>
                  <a:off x="7613743" y="3375566"/>
                  <a:ext cx="18936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0" name="Ink 29">
                  <a:extLst>
                    <a:ext uri="{FF2B5EF4-FFF2-40B4-BE49-F238E27FC236}">
                      <a16:creationId xmlns:a16="http://schemas.microsoft.com/office/drawing/2014/main" id="{A1AFB12B-D1A9-CC75-1907-BFC157B0154C}"/>
                    </a:ext>
                  </a:extLst>
                </p14:cNvPr>
                <p14:cNvContentPartPr/>
                <p14:nvPr/>
              </p14:nvContentPartPr>
              <p14:xfrm>
                <a:off x="7681783" y="3714326"/>
                <a:ext cx="14040" cy="8640"/>
              </p14:xfrm>
            </p:contentPart>
          </mc:Choice>
          <mc:Fallback xmlns="">
            <p:pic>
              <p:nvPicPr>
                <p:cNvPr id="30" name="Ink 29">
                  <a:extLst>
                    <a:ext uri="{FF2B5EF4-FFF2-40B4-BE49-F238E27FC236}">
                      <a16:creationId xmlns:a16="http://schemas.microsoft.com/office/drawing/2014/main" id="{A1AFB12B-D1A9-CC75-1907-BFC157B0154C}"/>
                    </a:ext>
                  </a:extLst>
                </p:cNvPr>
                <p:cNvPicPr/>
                <p:nvPr/>
              </p:nvPicPr>
              <p:blipFill>
                <a:blip r:embed="rId50"/>
                <a:stretch>
                  <a:fillRect/>
                </a:stretch>
              </p:blipFill>
              <p:spPr>
                <a:xfrm>
                  <a:off x="7673143" y="3705686"/>
                  <a:ext cx="31680" cy="26280"/>
                </a:xfrm>
                <a:prstGeom prst="rect">
                  <a:avLst/>
                </a:prstGeom>
              </p:spPr>
            </p:pic>
          </mc:Fallback>
        </mc:AlternateContent>
      </p:grpSp>
      <p:grpSp>
        <p:nvGrpSpPr>
          <p:cNvPr id="40" name="Group 39">
            <a:extLst>
              <a:ext uri="{FF2B5EF4-FFF2-40B4-BE49-F238E27FC236}">
                <a16:creationId xmlns:a16="http://schemas.microsoft.com/office/drawing/2014/main" id="{CAEEE711-2490-C4C8-C339-F04B902EA9C7}"/>
              </a:ext>
            </a:extLst>
          </p:cNvPr>
          <p:cNvGrpSpPr/>
          <p:nvPr/>
        </p:nvGrpSpPr>
        <p:grpSpPr>
          <a:xfrm>
            <a:off x="203863" y="2960486"/>
            <a:ext cx="1659600" cy="1788480"/>
            <a:chOff x="203863" y="2960486"/>
            <a:chExt cx="1659600" cy="1788480"/>
          </a:xfrm>
        </p:grpSpPr>
        <mc:AlternateContent xmlns:mc="http://schemas.openxmlformats.org/markup-compatibility/2006" xmlns:p14="http://schemas.microsoft.com/office/powerpoint/2010/main">
          <mc:Choice Requires="p14">
            <p:contentPart p14:bwMode="auto" r:id="rId51">
              <p14:nvContentPartPr>
                <p14:cNvPr id="32" name="Ink 31">
                  <a:extLst>
                    <a:ext uri="{FF2B5EF4-FFF2-40B4-BE49-F238E27FC236}">
                      <a16:creationId xmlns:a16="http://schemas.microsoft.com/office/drawing/2014/main" id="{F91E4DBF-86CD-C2B1-4192-EB0779420DE4}"/>
                    </a:ext>
                  </a:extLst>
                </p14:cNvPr>
                <p14:cNvContentPartPr/>
                <p14:nvPr/>
              </p14:nvContentPartPr>
              <p14:xfrm>
                <a:off x="598783" y="4063886"/>
                <a:ext cx="40320" cy="411120"/>
              </p14:xfrm>
            </p:contentPart>
          </mc:Choice>
          <mc:Fallback xmlns="">
            <p:pic>
              <p:nvPicPr>
                <p:cNvPr id="32" name="Ink 31">
                  <a:extLst>
                    <a:ext uri="{FF2B5EF4-FFF2-40B4-BE49-F238E27FC236}">
                      <a16:creationId xmlns:a16="http://schemas.microsoft.com/office/drawing/2014/main" id="{F91E4DBF-86CD-C2B1-4192-EB0779420DE4}"/>
                    </a:ext>
                  </a:extLst>
                </p:cNvPr>
                <p:cNvPicPr/>
                <p:nvPr/>
              </p:nvPicPr>
              <p:blipFill>
                <a:blip r:embed="rId52"/>
                <a:stretch>
                  <a:fillRect/>
                </a:stretch>
              </p:blipFill>
              <p:spPr>
                <a:xfrm>
                  <a:off x="589783" y="4055246"/>
                  <a:ext cx="57960" cy="4287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3" name="Ink 32">
                  <a:extLst>
                    <a:ext uri="{FF2B5EF4-FFF2-40B4-BE49-F238E27FC236}">
                      <a16:creationId xmlns:a16="http://schemas.microsoft.com/office/drawing/2014/main" id="{D6D01162-4779-9582-0AD0-23EB538C221D}"/>
                    </a:ext>
                  </a:extLst>
                </p14:cNvPr>
                <p14:cNvContentPartPr/>
                <p14:nvPr/>
              </p14:nvContentPartPr>
              <p14:xfrm>
                <a:off x="559183" y="3958406"/>
                <a:ext cx="340200" cy="484560"/>
              </p14:xfrm>
            </p:contentPart>
          </mc:Choice>
          <mc:Fallback xmlns="">
            <p:pic>
              <p:nvPicPr>
                <p:cNvPr id="33" name="Ink 32">
                  <a:extLst>
                    <a:ext uri="{FF2B5EF4-FFF2-40B4-BE49-F238E27FC236}">
                      <a16:creationId xmlns:a16="http://schemas.microsoft.com/office/drawing/2014/main" id="{D6D01162-4779-9582-0AD0-23EB538C221D}"/>
                    </a:ext>
                  </a:extLst>
                </p:cNvPr>
                <p:cNvPicPr/>
                <p:nvPr/>
              </p:nvPicPr>
              <p:blipFill>
                <a:blip r:embed="rId54"/>
                <a:stretch>
                  <a:fillRect/>
                </a:stretch>
              </p:blipFill>
              <p:spPr>
                <a:xfrm>
                  <a:off x="550183" y="3949406"/>
                  <a:ext cx="35784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4" name="Ink 33">
                  <a:extLst>
                    <a:ext uri="{FF2B5EF4-FFF2-40B4-BE49-F238E27FC236}">
                      <a16:creationId xmlns:a16="http://schemas.microsoft.com/office/drawing/2014/main" id="{526C1B0B-6132-9BC6-409E-D9582B50DCF7}"/>
                    </a:ext>
                  </a:extLst>
                </p14:cNvPr>
                <p14:cNvContentPartPr/>
                <p14:nvPr/>
              </p14:nvContentPartPr>
              <p14:xfrm>
                <a:off x="203863" y="3749966"/>
                <a:ext cx="963360" cy="999000"/>
              </p14:xfrm>
            </p:contentPart>
          </mc:Choice>
          <mc:Fallback xmlns="">
            <p:pic>
              <p:nvPicPr>
                <p:cNvPr id="34" name="Ink 33">
                  <a:extLst>
                    <a:ext uri="{FF2B5EF4-FFF2-40B4-BE49-F238E27FC236}">
                      <a16:creationId xmlns:a16="http://schemas.microsoft.com/office/drawing/2014/main" id="{526C1B0B-6132-9BC6-409E-D9582B50DCF7}"/>
                    </a:ext>
                  </a:extLst>
                </p:cNvPr>
                <p:cNvPicPr/>
                <p:nvPr/>
              </p:nvPicPr>
              <p:blipFill>
                <a:blip r:embed="rId56"/>
                <a:stretch>
                  <a:fillRect/>
                </a:stretch>
              </p:blipFill>
              <p:spPr>
                <a:xfrm>
                  <a:off x="195223" y="3741326"/>
                  <a:ext cx="981000" cy="10166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5" name="Ink 34">
                  <a:extLst>
                    <a:ext uri="{FF2B5EF4-FFF2-40B4-BE49-F238E27FC236}">
                      <a16:creationId xmlns:a16="http://schemas.microsoft.com/office/drawing/2014/main" id="{A23CDEA4-20FE-393A-AA52-6F0874E43B03}"/>
                    </a:ext>
                  </a:extLst>
                </p14:cNvPr>
                <p14:cNvContentPartPr/>
                <p14:nvPr/>
              </p14:nvContentPartPr>
              <p14:xfrm>
                <a:off x="1145623" y="3058046"/>
                <a:ext cx="717840" cy="558000"/>
              </p14:xfrm>
            </p:contentPart>
          </mc:Choice>
          <mc:Fallback xmlns="">
            <p:pic>
              <p:nvPicPr>
                <p:cNvPr id="35" name="Ink 34">
                  <a:extLst>
                    <a:ext uri="{FF2B5EF4-FFF2-40B4-BE49-F238E27FC236}">
                      <a16:creationId xmlns:a16="http://schemas.microsoft.com/office/drawing/2014/main" id="{A23CDEA4-20FE-393A-AA52-6F0874E43B03}"/>
                    </a:ext>
                  </a:extLst>
                </p:cNvPr>
                <p:cNvPicPr/>
                <p:nvPr/>
              </p:nvPicPr>
              <p:blipFill>
                <a:blip r:embed="rId58"/>
                <a:stretch>
                  <a:fillRect/>
                </a:stretch>
              </p:blipFill>
              <p:spPr>
                <a:xfrm>
                  <a:off x="1136983" y="3049046"/>
                  <a:ext cx="735480" cy="5756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6" name="Ink 35">
                  <a:extLst>
                    <a:ext uri="{FF2B5EF4-FFF2-40B4-BE49-F238E27FC236}">
                      <a16:creationId xmlns:a16="http://schemas.microsoft.com/office/drawing/2014/main" id="{1EC9FB14-FE90-771F-0665-FB4C860B125D}"/>
                    </a:ext>
                  </a:extLst>
                </p14:cNvPr>
                <p14:cNvContentPartPr/>
                <p14:nvPr/>
              </p14:nvContentPartPr>
              <p14:xfrm>
                <a:off x="1167223" y="2960486"/>
                <a:ext cx="99360" cy="216000"/>
              </p14:xfrm>
            </p:contentPart>
          </mc:Choice>
          <mc:Fallback xmlns="">
            <p:pic>
              <p:nvPicPr>
                <p:cNvPr id="36" name="Ink 35">
                  <a:extLst>
                    <a:ext uri="{FF2B5EF4-FFF2-40B4-BE49-F238E27FC236}">
                      <a16:creationId xmlns:a16="http://schemas.microsoft.com/office/drawing/2014/main" id="{1EC9FB14-FE90-771F-0665-FB4C860B125D}"/>
                    </a:ext>
                  </a:extLst>
                </p:cNvPr>
                <p:cNvPicPr/>
                <p:nvPr/>
              </p:nvPicPr>
              <p:blipFill>
                <a:blip r:embed="rId60"/>
                <a:stretch>
                  <a:fillRect/>
                </a:stretch>
              </p:blipFill>
              <p:spPr>
                <a:xfrm>
                  <a:off x="1158583" y="2951486"/>
                  <a:ext cx="1170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7" name="Ink 36">
                  <a:extLst>
                    <a:ext uri="{FF2B5EF4-FFF2-40B4-BE49-F238E27FC236}">
                      <a16:creationId xmlns:a16="http://schemas.microsoft.com/office/drawing/2014/main" id="{97E28A8B-4756-67EC-CCE9-3BDA3BB3DD46}"/>
                    </a:ext>
                  </a:extLst>
                </p14:cNvPr>
                <p14:cNvContentPartPr/>
                <p14:nvPr/>
              </p14:nvContentPartPr>
              <p14:xfrm>
                <a:off x="1243543" y="3312206"/>
                <a:ext cx="5400" cy="1080"/>
              </p14:xfrm>
            </p:contentPart>
          </mc:Choice>
          <mc:Fallback xmlns="">
            <p:pic>
              <p:nvPicPr>
                <p:cNvPr id="37" name="Ink 36">
                  <a:extLst>
                    <a:ext uri="{FF2B5EF4-FFF2-40B4-BE49-F238E27FC236}">
                      <a16:creationId xmlns:a16="http://schemas.microsoft.com/office/drawing/2014/main" id="{97E28A8B-4756-67EC-CCE9-3BDA3BB3DD46}"/>
                    </a:ext>
                  </a:extLst>
                </p:cNvPr>
                <p:cNvPicPr/>
                <p:nvPr/>
              </p:nvPicPr>
              <p:blipFill>
                <a:blip r:embed="rId4"/>
                <a:stretch>
                  <a:fillRect/>
                </a:stretch>
              </p:blipFill>
              <p:spPr>
                <a:xfrm>
                  <a:off x="1234543" y="3303566"/>
                  <a:ext cx="2304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Ink 38">
                  <a:extLst>
                    <a:ext uri="{FF2B5EF4-FFF2-40B4-BE49-F238E27FC236}">
                      <a16:creationId xmlns:a16="http://schemas.microsoft.com/office/drawing/2014/main" id="{EC1A34D7-71AC-7C2B-C6C9-52F5634B3FCE}"/>
                    </a:ext>
                  </a:extLst>
                </p14:cNvPr>
                <p14:cNvContentPartPr/>
                <p14:nvPr/>
              </p14:nvContentPartPr>
              <p14:xfrm>
                <a:off x="1140583" y="3265046"/>
                <a:ext cx="100800" cy="99360"/>
              </p14:xfrm>
            </p:contentPart>
          </mc:Choice>
          <mc:Fallback xmlns="">
            <p:pic>
              <p:nvPicPr>
                <p:cNvPr id="39" name="Ink 38">
                  <a:extLst>
                    <a:ext uri="{FF2B5EF4-FFF2-40B4-BE49-F238E27FC236}">
                      <a16:creationId xmlns:a16="http://schemas.microsoft.com/office/drawing/2014/main" id="{EC1A34D7-71AC-7C2B-C6C9-52F5634B3FCE}"/>
                    </a:ext>
                  </a:extLst>
                </p:cNvPr>
                <p:cNvPicPr/>
                <p:nvPr/>
              </p:nvPicPr>
              <p:blipFill>
                <a:blip r:embed="rId63"/>
                <a:stretch>
                  <a:fillRect/>
                </a:stretch>
              </p:blipFill>
              <p:spPr>
                <a:xfrm>
                  <a:off x="1131583" y="3256406"/>
                  <a:ext cx="118440" cy="117000"/>
                </a:xfrm>
                <a:prstGeom prst="rect">
                  <a:avLst/>
                </a:prstGeom>
              </p:spPr>
            </p:pic>
          </mc:Fallback>
        </mc:AlternateContent>
      </p:grpSp>
      <p:grpSp>
        <p:nvGrpSpPr>
          <p:cNvPr id="55" name="Group 54">
            <a:extLst>
              <a:ext uri="{FF2B5EF4-FFF2-40B4-BE49-F238E27FC236}">
                <a16:creationId xmlns:a16="http://schemas.microsoft.com/office/drawing/2014/main" id="{67992ED2-D23D-C73A-BA7B-8D4B6386F88B}"/>
              </a:ext>
            </a:extLst>
          </p:cNvPr>
          <p:cNvGrpSpPr/>
          <p:nvPr/>
        </p:nvGrpSpPr>
        <p:grpSpPr>
          <a:xfrm>
            <a:off x="3171343" y="3165686"/>
            <a:ext cx="3191040" cy="2197080"/>
            <a:chOff x="3171343" y="3165686"/>
            <a:chExt cx="3191040" cy="2197080"/>
          </a:xfrm>
        </p:grpSpPr>
        <mc:AlternateContent xmlns:mc="http://schemas.openxmlformats.org/markup-compatibility/2006" xmlns:p14="http://schemas.microsoft.com/office/powerpoint/2010/main">
          <mc:Choice Requires="p14">
            <p:contentPart p14:bwMode="auto" r:id="rId64">
              <p14:nvContentPartPr>
                <p14:cNvPr id="41" name="Ink 40">
                  <a:extLst>
                    <a:ext uri="{FF2B5EF4-FFF2-40B4-BE49-F238E27FC236}">
                      <a16:creationId xmlns:a16="http://schemas.microsoft.com/office/drawing/2014/main" id="{DD1A3213-6219-D2AC-FEF3-9C5D25E66775}"/>
                    </a:ext>
                  </a:extLst>
                </p14:cNvPr>
                <p14:cNvContentPartPr/>
                <p14:nvPr/>
              </p14:nvContentPartPr>
              <p14:xfrm>
                <a:off x="3602623" y="4646726"/>
                <a:ext cx="341640" cy="396720"/>
              </p14:xfrm>
            </p:contentPart>
          </mc:Choice>
          <mc:Fallback xmlns="">
            <p:pic>
              <p:nvPicPr>
                <p:cNvPr id="41" name="Ink 40">
                  <a:extLst>
                    <a:ext uri="{FF2B5EF4-FFF2-40B4-BE49-F238E27FC236}">
                      <a16:creationId xmlns:a16="http://schemas.microsoft.com/office/drawing/2014/main" id="{DD1A3213-6219-D2AC-FEF3-9C5D25E66775}"/>
                    </a:ext>
                  </a:extLst>
                </p:cNvPr>
                <p:cNvPicPr/>
                <p:nvPr/>
              </p:nvPicPr>
              <p:blipFill>
                <a:blip r:embed="rId65"/>
                <a:stretch>
                  <a:fillRect/>
                </a:stretch>
              </p:blipFill>
              <p:spPr>
                <a:xfrm>
                  <a:off x="3593623" y="4638086"/>
                  <a:ext cx="35928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2" name="Ink 41">
                  <a:extLst>
                    <a:ext uri="{FF2B5EF4-FFF2-40B4-BE49-F238E27FC236}">
                      <a16:creationId xmlns:a16="http://schemas.microsoft.com/office/drawing/2014/main" id="{E1F8CBFE-55FA-5064-0B52-A5CF7E7781E3}"/>
                    </a:ext>
                  </a:extLst>
                </p14:cNvPr>
                <p14:cNvContentPartPr/>
                <p14:nvPr/>
              </p14:nvContentPartPr>
              <p14:xfrm>
                <a:off x="4101223" y="4597046"/>
                <a:ext cx="128520" cy="454680"/>
              </p14:xfrm>
            </p:contentPart>
          </mc:Choice>
          <mc:Fallback xmlns="">
            <p:pic>
              <p:nvPicPr>
                <p:cNvPr id="42" name="Ink 41">
                  <a:extLst>
                    <a:ext uri="{FF2B5EF4-FFF2-40B4-BE49-F238E27FC236}">
                      <a16:creationId xmlns:a16="http://schemas.microsoft.com/office/drawing/2014/main" id="{E1F8CBFE-55FA-5064-0B52-A5CF7E7781E3}"/>
                    </a:ext>
                  </a:extLst>
                </p:cNvPr>
                <p:cNvPicPr/>
                <p:nvPr/>
              </p:nvPicPr>
              <p:blipFill>
                <a:blip r:embed="rId67"/>
                <a:stretch>
                  <a:fillRect/>
                </a:stretch>
              </p:blipFill>
              <p:spPr>
                <a:xfrm>
                  <a:off x="4092583" y="4588406"/>
                  <a:ext cx="146160" cy="472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3" name="Ink 42">
                  <a:extLst>
                    <a:ext uri="{FF2B5EF4-FFF2-40B4-BE49-F238E27FC236}">
                      <a16:creationId xmlns:a16="http://schemas.microsoft.com/office/drawing/2014/main" id="{E45909F0-C1AA-0B3B-B7B2-A14E3B2D1FBB}"/>
                    </a:ext>
                  </a:extLst>
                </p14:cNvPr>
                <p14:cNvContentPartPr/>
                <p14:nvPr/>
              </p14:nvContentPartPr>
              <p14:xfrm>
                <a:off x="4251343" y="4798286"/>
                <a:ext cx="113400" cy="221760"/>
              </p14:xfrm>
            </p:contentPart>
          </mc:Choice>
          <mc:Fallback xmlns="">
            <p:pic>
              <p:nvPicPr>
                <p:cNvPr id="43" name="Ink 42">
                  <a:extLst>
                    <a:ext uri="{FF2B5EF4-FFF2-40B4-BE49-F238E27FC236}">
                      <a16:creationId xmlns:a16="http://schemas.microsoft.com/office/drawing/2014/main" id="{E45909F0-C1AA-0B3B-B7B2-A14E3B2D1FBB}"/>
                    </a:ext>
                  </a:extLst>
                </p:cNvPr>
                <p:cNvPicPr/>
                <p:nvPr/>
              </p:nvPicPr>
              <p:blipFill>
                <a:blip r:embed="rId69"/>
                <a:stretch>
                  <a:fillRect/>
                </a:stretch>
              </p:blipFill>
              <p:spPr>
                <a:xfrm>
                  <a:off x="4242343" y="4789286"/>
                  <a:ext cx="13104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4" name="Ink 43">
                  <a:extLst>
                    <a:ext uri="{FF2B5EF4-FFF2-40B4-BE49-F238E27FC236}">
                      <a16:creationId xmlns:a16="http://schemas.microsoft.com/office/drawing/2014/main" id="{077521DB-2AA1-8969-CF12-E83265A53987}"/>
                    </a:ext>
                  </a:extLst>
                </p14:cNvPr>
                <p14:cNvContentPartPr/>
                <p14:nvPr/>
              </p14:nvContentPartPr>
              <p14:xfrm>
                <a:off x="4398583" y="4804046"/>
                <a:ext cx="219960" cy="237240"/>
              </p14:xfrm>
            </p:contentPart>
          </mc:Choice>
          <mc:Fallback xmlns="">
            <p:pic>
              <p:nvPicPr>
                <p:cNvPr id="44" name="Ink 43">
                  <a:extLst>
                    <a:ext uri="{FF2B5EF4-FFF2-40B4-BE49-F238E27FC236}">
                      <a16:creationId xmlns:a16="http://schemas.microsoft.com/office/drawing/2014/main" id="{077521DB-2AA1-8969-CF12-E83265A53987}"/>
                    </a:ext>
                  </a:extLst>
                </p:cNvPr>
                <p:cNvPicPr/>
                <p:nvPr/>
              </p:nvPicPr>
              <p:blipFill>
                <a:blip r:embed="rId71"/>
                <a:stretch>
                  <a:fillRect/>
                </a:stretch>
              </p:blipFill>
              <p:spPr>
                <a:xfrm>
                  <a:off x="4389943" y="4795046"/>
                  <a:ext cx="23760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5" name="Ink 44">
                  <a:extLst>
                    <a:ext uri="{FF2B5EF4-FFF2-40B4-BE49-F238E27FC236}">
                      <a16:creationId xmlns:a16="http://schemas.microsoft.com/office/drawing/2014/main" id="{432185B2-ED42-BA95-55F8-BE1A6CD5E7DA}"/>
                    </a:ext>
                  </a:extLst>
                </p14:cNvPr>
                <p14:cNvContentPartPr/>
                <p14:nvPr/>
              </p14:nvContentPartPr>
              <p14:xfrm>
                <a:off x="4642663" y="4639886"/>
                <a:ext cx="147960" cy="423720"/>
              </p14:xfrm>
            </p:contentPart>
          </mc:Choice>
          <mc:Fallback xmlns="">
            <p:pic>
              <p:nvPicPr>
                <p:cNvPr id="45" name="Ink 44">
                  <a:extLst>
                    <a:ext uri="{FF2B5EF4-FFF2-40B4-BE49-F238E27FC236}">
                      <a16:creationId xmlns:a16="http://schemas.microsoft.com/office/drawing/2014/main" id="{432185B2-ED42-BA95-55F8-BE1A6CD5E7DA}"/>
                    </a:ext>
                  </a:extLst>
                </p:cNvPr>
                <p:cNvPicPr/>
                <p:nvPr/>
              </p:nvPicPr>
              <p:blipFill>
                <a:blip r:embed="rId73"/>
                <a:stretch>
                  <a:fillRect/>
                </a:stretch>
              </p:blipFill>
              <p:spPr>
                <a:xfrm>
                  <a:off x="4633663" y="4631246"/>
                  <a:ext cx="1656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6" name="Ink 45">
                  <a:extLst>
                    <a:ext uri="{FF2B5EF4-FFF2-40B4-BE49-F238E27FC236}">
                      <a16:creationId xmlns:a16="http://schemas.microsoft.com/office/drawing/2014/main" id="{C8449315-01E3-5864-CF02-233FC2E17B36}"/>
                    </a:ext>
                  </a:extLst>
                </p14:cNvPr>
                <p14:cNvContentPartPr/>
                <p14:nvPr/>
              </p14:nvContentPartPr>
              <p14:xfrm>
                <a:off x="4582543" y="4850846"/>
                <a:ext cx="120240" cy="12600"/>
              </p14:xfrm>
            </p:contentPart>
          </mc:Choice>
          <mc:Fallback xmlns="">
            <p:pic>
              <p:nvPicPr>
                <p:cNvPr id="46" name="Ink 45">
                  <a:extLst>
                    <a:ext uri="{FF2B5EF4-FFF2-40B4-BE49-F238E27FC236}">
                      <a16:creationId xmlns:a16="http://schemas.microsoft.com/office/drawing/2014/main" id="{C8449315-01E3-5864-CF02-233FC2E17B36}"/>
                    </a:ext>
                  </a:extLst>
                </p:cNvPr>
                <p:cNvPicPr/>
                <p:nvPr/>
              </p:nvPicPr>
              <p:blipFill>
                <a:blip r:embed="rId75"/>
                <a:stretch>
                  <a:fillRect/>
                </a:stretch>
              </p:blipFill>
              <p:spPr>
                <a:xfrm>
                  <a:off x="4573903" y="4842206"/>
                  <a:ext cx="1378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7" name="Ink 46">
                  <a:extLst>
                    <a:ext uri="{FF2B5EF4-FFF2-40B4-BE49-F238E27FC236}">
                      <a16:creationId xmlns:a16="http://schemas.microsoft.com/office/drawing/2014/main" id="{1ED6E033-1A1F-F9DF-80C7-BCBF7C388A81}"/>
                    </a:ext>
                  </a:extLst>
                </p14:cNvPr>
                <p14:cNvContentPartPr/>
                <p14:nvPr/>
              </p14:nvContentPartPr>
              <p14:xfrm>
                <a:off x="4721503" y="4776326"/>
                <a:ext cx="163080" cy="253800"/>
              </p14:xfrm>
            </p:contentPart>
          </mc:Choice>
          <mc:Fallback xmlns="">
            <p:pic>
              <p:nvPicPr>
                <p:cNvPr id="47" name="Ink 46">
                  <a:extLst>
                    <a:ext uri="{FF2B5EF4-FFF2-40B4-BE49-F238E27FC236}">
                      <a16:creationId xmlns:a16="http://schemas.microsoft.com/office/drawing/2014/main" id="{1ED6E033-1A1F-F9DF-80C7-BCBF7C388A81}"/>
                    </a:ext>
                  </a:extLst>
                </p:cNvPr>
                <p:cNvPicPr/>
                <p:nvPr/>
              </p:nvPicPr>
              <p:blipFill>
                <a:blip r:embed="rId77"/>
                <a:stretch>
                  <a:fillRect/>
                </a:stretch>
              </p:blipFill>
              <p:spPr>
                <a:xfrm>
                  <a:off x="4712863" y="4767686"/>
                  <a:ext cx="18072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8" name="Ink 47">
                  <a:extLst>
                    <a:ext uri="{FF2B5EF4-FFF2-40B4-BE49-F238E27FC236}">
                      <a16:creationId xmlns:a16="http://schemas.microsoft.com/office/drawing/2014/main" id="{64FF4620-DFF5-D421-D670-B1F52247AC88}"/>
                    </a:ext>
                  </a:extLst>
                </p14:cNvPr>
                <p14:cNvContentPartPr/>
                <p14:nvPr/>
              </p14:nvContentPartPr>
              <p14:xfrm>
                <a:off x="4906183" y="4799726"/>
                <a:ext cx="344520" cy="239040"/>
              </p14:xfrm>
            </p:contentPart>
          </mc:Choice>
          <mc:Fallback xmlns="">
            <p:pic>
              <p:nvPicPr>
                <p:cNvPr id="48" name="Ink 47">
                  <a:extLst>
                    <a:ext uri="{FF2B5EF4-FFF2-40B4-BE49-F238E27FC236}">
                      <a16:creationId xmlns:a16="http://schemas.microsoft.com/office/drawing/2014/main" id="{64FF4620-DFF5-D421-D670-B1F52247AC88}"/>
                    </a:ext>
                  </a:extLst>
                </p:cNvPr>
                <p:cNvPicPr/>
                <p:nvPr/>
              </p:nvPicPr>
              <p:blipFill>
                <a:blip r:embed="rId79"/>
                <a:stretch>
                  <a:fillRect/>
                </a:stretch>
              </p:blipFill>
              <p:spPr>
                <a:xfrm>
                  <a:off x="4897183" y="4791086"/>
                  <a:ext cx="36216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9" name="Ink 48">
                  <a:extLst>
                    <a:ext uri="{FF2B5EF4-FFF2-40B4-BE49-F238E27FC236}">
                      <a16:creationId xmlns:a16="http://schemas.microsoft.com/office/drawing/2014/main" id="{0DF4370B-3739-3691-420A-D318A365091F}"/>
                    </a:ext>
                  </a:extLst>
                </p14:cNvPr>
                <p14:cNvContentPartPr/>
                <p14:nvPr/>
              </p14:nvContentPartPr>
              <p14:xfrm>
                <a:off x="5245303" y="4665446"/>
                <a:ext cx="534960" cy="460080"/>
              </p14:xfrm>
            </p:contentPart>
          </mc:Choice>
          <mc:Fallback xmlns="">
            <p:pic>
              <p:nvPicPr>
                <p:cNvPr id="49" name="Ink 48">
                  <a:extLst>
                    <a:ext uri="{FF2B5EF4-FFF2-40B4-BE49-F238E27FC236}">
                      <a16:creationId xmlns:a16="http://schemas.microsoft.com/office/drawing/2014/main" id="{0DF4370B-3739-3691-420A-D318A365091F}"/>
                    </a:ext>
                  </a:extLst>
                </p:cNvPr>
                <p:cNvPicPr/>
                <p:nvPr/>
              </p:nvPicPr>
              <p:blipFill>
                <a:blip r:embed="rId81"/>
                <a:stretch>
                  <a:fillRect/>
                </a:stretch>
              </p:blipFill>
              <p:spPr>
                <a:xfrm>
                  <a:off x="5236663" y="4656446"/>
                  <a:ext cx="552600" cy="4777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0" name="Ink 49">
                  <a:extLst>
                    <a:ext uri="{FF2B5EF4-FFF2-40B4-BE49-F238E27FC236}">
                      <a16:creationId xmlns:a16="http://schemas.microsoft.com/office/drawing/2014/main" id="{31CE5C73-CB3F-2D20-CB62-FD30692A1A32}"/>
                    </a:ext>
                  </a:extLst>
                </p14:cNvPr>
                <p14:cNvContentPartPr/>
                <p14:nvPr/>
              </p14:nvContentPartPr>
              <p14:xfrm>
                <a:off x="5698903" y="4836446"/>
                <a:ext cx="186120" cy="252360"/>
              </p14:xfrm>
            </p:contentPart>
          </mc:Choice>
          <mc:Fallback xmlns="">
            <p:pic>
              <p:nvPicPr>
                <p:cNvPr id="50" name="Ink 49">
                  <a:extLst>
                    <a:ext uri="{FF2B5EF4-FFF2-40B4-BE49-F238E27FC236}">
                      <a16:creationId xmlns:a16="http://schemas.microsoft.com/office/drawing/2014/main" id="{31CE5C73-CB3F-2D20-CB62-FD30692A1A32}"/>
                    </a:ext>
                  </a:extLst>
                </p:cNvPr>
                <p:cNvPicPr/>
                <p:nvPr/>
              </p:nvPicPr>
              <p:blipFill>
                <a:blip r:embed="rId83"/>
                <a:stretch>
                  <a:fillRect/>
                </a:stretch>
              </p:blipFill>
              <p:spPr>
                <a:xfrm>
                  <a:off x="5690263" y="4827446"/>
                  <a:ext cx="20376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1" name="Ink 50">
                  <a:extLst>
                    <a:ext uri="{FF2B5EF4-FFF2-40B4-BE49-F238E27FC236}">
                      <a16:creationId xmlns:a16="http://schemas.microsoft.com/office/drawing/2014/main" id="{D4DDD7D3-B336-21A1-8279-19D126FD7A5B}"/>
                    </a:ext>
                  </a:extLst>
                </p14:cNvPr>
                <p14:cNvContentPartPr/>
                <p14:nvPr/>
              </p14:nvContentPartPr>
              <p14:xfrm>
                <a:off x="5887903" y="4635206"/>
                <a:ext cx="137520" cy="469800"/>
              </p14:xfrm>
            </p:contentPart>
          </mc:Choice>
          <mc:Fallback xmlns="">
            <p:pic>
              <p:nvPicPr>
                <p:cNvPr id="51" name="Ink 50">
                  <a:extLst>
                    <a:ext uri="{FF2B5EF4-FFF2-40B4-BE49-F238E27FC236}">
                      <a16:creationId xmlns:a16="http://schemas.microsoft.com/office/drawing/2014/main" id="{D4DDD7D3-B336-21A1-8279-19D126FD7A5B}"/>
                    </a:ext>
                  </a:extLst>
                </p:cNvPr>
                <p:cNvPicPr/>
                <p:nvPr/>
              </p:nvPicPr>
              <p:blipFill>
                <a:blip r:embed="rId85"/>
                <a:stretch>
                  <a:fillRect/>
                </a:stretch>
              </p:blipFill>
              <p:spPr>
                <a:xfrm>
                  <a:off x="5878903" y="4626566"/>
                  <a:ext cx="155160" cy="487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2" name="Ink 51">
                  <a:extLst>
                    <a:ext uri="{FF2B5EF4-FFF2-40B4-BE49-F238E27FC236}">
                      <a16:creationId xmlns:a16="http://schemas.microsoft.com/office/drawing/2014/main" id="{905223BF-8EE8-9731-9A0B-8C1B485D1A6A}"/>
                    </a:ext>
                  </a:extLst>
                </p14:cNvPr>
                <p14:cNvContentPartPr/>
                <p14:nvPr/>
              </p14:nvContentPartPr>
              <p14:xfrm>
                <a:off x="3171343" y="4257566"/>
                <a:ext cx="3191040" cy="1105200"/>
              </p14:xfrm>
            </p:contentPart>
          </mc:Choice>
          <mc:Fallback xmlns="">
            <p:pic>
              <p:nvPicPr>
                <p:cNvPr id="52" name="Ink 51">
                  <a:extLst>
                    <a:ext uri="{FF2B5EF4-FFF2-40B4-BE49-F238E27FC236}">
                      <a16:creationId xmlns:a16="http://schemas.microsoft.com/office/drawing/2014/main" id="{905223BF-8EE8-9731-9A0B-8C1B485D1A6A}"/>
                    </a:ext>
                  </a:extLst>
                </p:cNvPr>
                <p:cNvPicPr/>
                <p:nvPr/>
              </p:nvPicPr>
              <p:blipFill>
                <a:blip r:embed="rId87"/>
                <a:stretch>
                  <a:fillRect/>
                </a:stretch>
              </p:blipFill>
              <p:spPr>
                <a:xfrm>
                  <a:off x="3162703" y="4248926"/>
                  <a:ext cx="3208680" cy="11228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3" name="Ink 52">
                  <a:extLst>
                    <a:ext uri="{FF2B5EF4-FFF2-40B4-BE49-F238E27FC236}">
                      <a16:creationId xmlns:a16="http://schemas.microsoft.com/office/drawing/2014/main" id="{62E3293D-9ACD-1452-B736-E662606FF189}"/>
                    </a:ext>
                  </a:extLst>
                </p14:cNvPr>
                <p14:cNvContentPartPr/>
                <p14:nvPr/>
              </p14:nvContentPartPr>
              <p14:xfrm>
                <a:off x="3211663" y="3165686"/>
                <a:ext cx="782280" cy="860040"/>
              </p14:xfrm>
            </p:contentPart>
          </mc:Choice>
          <mc:Fallback xmlns="">
            <p:pic>
              <p:nvPicPr>
                <p:cNvPr id="53" name="Ink 52">
                  <a:extLst>
                    <a:ext uri="{FF2B5EF4-FFF2-40B4-BE49-F238E27FC236}">
                      <a16:creationId xmlns:a16="http://schemas.microsoft.com/office/drawing/2014/main" id="{62E3293D-9ACD-1452-B736-E662606FF189}"/>
                    </a:ext>
                  </a:extLst>
                </p:cNvPr>
                <p:cNvPicPr/>
                <p:nvPr/>
              </p:nvPicPr>
              <p:blipFill>
                <a:blip r:embed="rId89"/>
                <a:stretch>
                  <a:fillRect/>
                </a:stretch>
              </p:blipFill>
              <p:spPr>
                <a:xfrm>
                  <a:off x="3203023" y="3156686"/>
                  <a:ext cx="799920" cy="8776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Ink 53">
                  <a:extLst>
                    <a:ext uri="{FF2B5EF4-FFF2-40B4-BE49-F238E27FC236}">
                      <a16:creationId xmlns:a16="http://schemas.microsoft.com/office/drawing/2014/main" id="{1FB18748-0099-6E08-73BE-FBF157ED3037}"/>
                    </a:ext>
                  </a:extLst>
                </p14:cNvPr>
                <p14:cNvContentPartPr/>
                <p14:nvPr/>
              </p14:nvContentPartPr>
              <p14:xfrm>
                <a:off x="5629423" y="3411566"/>
                <a:ext cx="495000" cy="790200"/>
              </p14:xfrm>
            </p:contentPart>
          </mc:Choice>
          <mc:Fallback xmlns="">
            <p:pic>
              <p:nvPicPr>
                <p:cNvPr id="54" name="Ink 53">
                  <a:extLst>
                    <a:ext uri="{FF2B5EF4-FFF2-40B4-BE49-F238E27FC236}">
                      <a16:creationId xmlns:a16="http://schemas.microsoft.com/office/drawing/2014/main" id="{1FB18748-0099-6E08-73BE-FBF157ED3037}"/>
                    </a:ext>
                  </a:extLst>
                </p:cNvPr>
                <p:cNvPicPr/>
                <p:nvPr/>
              </p:nvPicPr>
              <p:blipFill>
                <a:blip r:embed="rId91"/>
                <a:stretch>
                  <a:fillRect/>
                </a:stretch>
              </p:blipFill>
              <p:spPr>
                <a:xfrm>
                  <a:off x="5620423" y="3402926"/>
                  <a:ext cx="512640" cy="807840"/>
                </a:xfrm>
                <a:prstGeom prst="rect">
                  <a:avLst/>
                </a:prstGeom>
              </p:spPr>
            </p:pic>
          </mc:Fallback>
        </mc:AlternateContent>
      </p:grpSp>
      <p:grpSp>
        <p:nvGrpSpPr>
          <p:cNvPr id="67" name="Group 66">
            <a:extLst>
              <a:ext uri="{FF2B5EF4-FFF2-40B4-BE49-F238E27FC236}">
                <a16:creationId xmlns:a16="http://schemas.microsoft.com/office/drawing/2014/main" id="{2176352C-7C67-82C2-19FF-0F355B077383}"/>
              </a:ext>
            </a:extLst>
          </p:cNvPr>
          <p:cNvGrpSpPr/>
          <p:nvPr/>
        </p:nvGrpSpPr>
        <p:grpSpPr>
          <a:xfrm>
            <a:off x="611023" y="5938766"/>
            <a:ext cx="2564640" cy="496440"/>
            <a:chOff x="611023" y="5938766"/>
            <a:chExt cx="2564640" cy="496440"/>
          </a:xfrm>
        </p:grpSpPr>
        <mc:AlternateContent xmlns:mc="http://schemas.openxmlformats.org/markup-compatibility/2006" xmlns:p14="http://schemas.microsoft.com/office/powerpoint/2010/main">
          <mc:Choice Requires="p14">
            <p:contentPart p14:bwMode="auto" r:id="rId92">
              <p14:nvContentPartPr>
                <p14:cNvPr id="56" name="Ink 55">
                  <a:extLst>
                    <a:ext uri="{FF2B5EF4-FFF2-40B4-BE49-F238E27FC236}">
                      <a16:creationId xmlns:a16="http://schemas.microsoft.com/office/drawing/2014/main" id="{A6A69ECB-961C-B2E8-997C-F677DB5595C5}"/>
                    </a:ext>
                  </a:extLst>
                </p14:cNvPr>
                <p14:cNvContentPartPr/>
                <p14:nvPr/>
              </p14:nvContentPartPr>
              <p14:xfrm>
                <a:off x="611023" y="6205526"/>
                <a:ext cx="245160" cy="20160"/>
              </p14:xfrm>
            </p:contentPart>
          </mc:Choice>
          <mc:Fallback xmlns="">
            <p:pic>
              <p:nvPicPr>
                <p:cNvPr id="56" name="Ink 55">
                  <a:extLst>
                    <a:ext uri="{FF2B5EF4-FFF2-40B4-BE49-F238E27FC236}">
                      <a16:creationId xmlns:a16="http://schemas.microsoft.com/office/drawing/2014/main" id="{A6A69ECB-961C-B2E8-997C-F677DB5595C5}"/>
                    </a:ext>
                  </a:extLst>
                </p:cNvPr>
                <p:cNvPicPr/>
                <p:nvPr/>
              </p:nvPicPr>
              <p:blipFill>
                <a:blip r:embed="rId93"/>
                <a:stretch>
                  <a:fillRect/>
                </a:stretch>
              </p:blipFill>
              <p:spPr>
                <a:xfrm>
                  <a:off x="602383" y="6196886"/>
                  <a:ext cx="2628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7" name="Ink 56">
                  <a:extLst>
                    <a:ext uri="{FF2B5EF4-FFF2-40B4-BE49-F238E27FC236}">
                      <a16:creationId xmlns:a16="http://schemas.microsoft.com/office/drawing/2014/main" id="{F1BEE660-BE54-D554-072D-EDA8E1A4808F}"/>
                    </a:ext>
                  </a:extLst>
                </p14:cNvPr>
                <p14:cNvContentPartPr/>
                <p14:nvPr/>
              </p14:nvContentPartPr>
              <p14:xfrm>
                <a:off x="1009543" y="6065126"/>
                <a:ext cx="617760" cy="367200"/>
              </p14:xfrm>
            </p:contentPart>
          </mc:Choice>
          <mc:Fallback xmlns="">
            <p:pic>
              <p:nvPicPr>
                <p:cNvPr id="57" name="Ink 56">
                  <a:extLst>
                    <a:ext uri="{FF2B5EF4-FFF2-40B4-BE49-F238E27FC236}">
                      <a16:creationId xmlns:a16="http://schemas.microsoft.com/office/drawing/2014/main" id="{F1BEE660-BE54-D554-072D-EDA8E1A4808F}"/>
                    </a:ext>
                  </a:extLst>
                </p:cNvPr>
                <p:cNvPicPr/>
                <p:nvPr/>
              </p:nvPicPr>
              <p:blipFill>
                <a:blip r:embed="rId95"/>
                <a:stretch>
                  <a:fillRect/>
                </a:stretch>
              </p:blipFill>
              <p:spPr>
                <a:xfrm>
                  <a:off x="1000903" y="6056126"/>
                  <a:ext cx="63540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8" name="Ink 57">
                  <a:extLst>
                    <a:ext uri="{FF2B5EF4-FFF2-40B4-BE49-F238E27FC236}">
                      <a16:creationId xmlns:a16="http://schemas.microsoft.com/office/drawing/2014/main" id="{CC23652A-485B-A120-BC5B-5C9662BE692A}"/>
                    </a:ext>
                  </a:extLst>
                </p14:cNvPr>
                <p14:cNvContentPartPr/>
                <p14:nvPr/>
              </p14:nvContentPartPr>
              <p14:xfrm>
                <a:off x="1648543" y="5938766"/>
                <a:ext cx="254520" cy="441000"/>
              </p14:xfrm>
            </p:contentPart>
          </mc:Choice>
          <mc:Fallback xmlns="">
            <p:pic>
              <p:nvPicPr>
                <p:cNvPr id="58" name="Ink 57">
                  <a:extLst>
                    <a:ext uri="{FF2B5EF4-FFF2-40B4-BE49-F238E27FC236}">
                      <a16:creationId xmlns:a16="http://schemas.microsoft.com/office/drawing/2014/main" id="{CC23652A-485B-A120-BC5B-5C9662BE692A}"/>
                    </a:ext>
                  </a:extLst>
                </p:cNvPr>
                <p:cNvPicPr/>
                <p:nvPr/>
              </p:nvPicPr>
              <p:blipFill>
                <a:blip r:embed="rId97"/>
                <a:stretch>
                  <a:fillRect/>
                </a:stretch>
              </p:blipFill>
              <p:spPr>
                <a:xfrm>
                  <a:off x="1639543" y="5930126"/>
                  <a:ext cx="272160" cy="4586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9" name="Ink 58">
                  <a:extLst>
                    <a:ext uri="{FF2B5EF4-FFF2-40B4-BE49-F238E27FC236}">
                      <a16:creationId xmlns:a16="http://schemas.microsoft.com/office/drawing/2014/main" id="{44E15182-BD80-F2BC-672E-075BF36476E6}"/>
                    </a:ext>
                  </a:extLst>
                </p14:cNvPr>
                <p14:cNvContentPartPr/>
                <p14:nvPr/>
              </p14:nvContentPartPr>
              <p14:xfrm>
                <a:off x="1974703" y="6083126"/>
                <a:ext cx="44280" cy="304200"/>
              </p14:xfrm>
            </p:contentPart>
          </mc:Choice>
          <mc:Fallback xmlns="">
            <p:pic>
              <p:nvPicPr>
                <p:cNvPr id="59" name="Ink 58">
                  <a:extLst>
                    <a:ext uri="{FF2B5EF4-FFF2-40B4-BE49-F238E27FC236}">
                      <a16:creationId xmlns:a16="http://schemas.microsoft.com/office/drawing/2014/main" id="{44E15182-BD80-F2BC-672E-075BF36476E6}"/>
                    </a:ext>
                  </a:extLst>
                </p:cNvPr>
                <p:cNvPicPr/>
                <p:nvPr/>
              </p:nvPicPr>
              <p:blipFill>
                <a:blip r:embed="rId99"/>
                <a:stretch>
                  <a:fillRect/>
                </a:stretch>
              </p:blipFill>
              <p:spPr>
                <a:xfrm>
                  <a:off x="1966063" y="6074126"/>
                  <a:ext cx="6192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0" name="Ink 59">
                  <a:extLst>
                    <a:ext uri="{FF2B5EF4-FFF2-40B4-BE49-F238E27FC236}">
                      <a16:creationId xmlns:a16="http://schemas.microsoft.com/office/drawing/2014/main" id="{D46A0C43-5B15-E78C-2768-A6277F2BF97A}"/>
                    </a:ext>
                  </a:extLst>
                </p14:cNvPr>
                <p14:cNvContentPartPr/>
                <p14:nvPr/>
              </p14:nvContentPartPr>
              <p14:xfrm>
                <a:off x="2036623" y="6203366"/>
                <a:ext cx="215640" cy="229680"/>
              </p14:xfrm>
            </p:contentPart>
          </mc:Choice>
          <mc:Fallback xmlns="">
            <p:pic>
              <p:nvPicPr>
                <p:cNvPr id="60" name="Ink 59">
                  <a:extLst>
                    <a:ext uri="{FF2B5EF4-FFF2-40B4-BE49-F238E27FC236}">
                      <a16:creationId xmlns:a16="http://schemas.microsoft.com/office/drawing/2014/main" id="{D46A0C43-5B15-E78C-2768-A6277F2BF97A}"/>
                    </a:ext>
                  </a:extLst>
                </p:cNvPr>
                <p:cNvPicPr/>
                <p:nvPr/>
              </p:nvPicPr>
              <p:blipFill>
                <a:blip r:embed="rId101"/>
                <a:stretch>
                  <a:fillRect/>
                </a:stretch>
              </p:blipFill>
              <p:spPr>
                <a:xfrm>
                  <a:off x="2027983" y="6194366"/>
                  <a:ext cx="23328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1" name="Ink 60">
                  <a:extLst>
                    <a:ext uri="{FF2B5EF4-FFF2-40B4-BE49-F238E27FC236}">
                      <a16:creationId xmlns:a16="http://schemas.microsoft.com/office/drawing/2014/main" id="{F4E1375A-C68F-3F70-66A6-72795A60B819}"/>
                    </a:ext>
                  </a:extLst>
                </p14:cNvPr>
                <p14:cNvContentPartPr/>
                <p14:nvPr/>
              </p14:nvContentPartPr>
              <p14:xfrm>
                <a:off x="2372863" y="6081326"/>
                <a:ext cx="65880" cy="321480"/>
              </p14:xfrm>
            </p:contentPart>
          </mc:Choice>
          <mc:Fallback xmlns="">
            <p:pic>
              <p:nvPicPr>
                <p:cNvPr id="61" name="Ink 60">
                  <a:extLst>
                    <a:ext uri="{FF2B5EF4-FFF2-40B4-BE49-F238E27FC236}">
                      <a16:creationId xmlns:a16="http://schemas.microsoft.com/office/drawing/2014/main" id="{F4E1375A-C68F-3F70-66A6-72795A60B819}"/>
                    </a:ext>
                  </a:extLst>
                </p:cNvPr>
                <p:cNvPicPr/>
                <p:nvPr/>
              </p:nvPicPr>
              <p:blipFill>
                <a:blip r:embed="rId103"/>
                <a:stretch>
                  <a:fillRect/>
                </a:stretch>
              </p:blipFill>
              <p:spPr>
                <a:xfrm>
                  <a:off x="2363863" y="6072686"/>
                  <a:ext cx="8352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2" name="Ink 61">
                  <a:extLst>
                    <a:ext uri="{FF2B5EF4-FFF2-40B4-BE49-F238E27FC236}">
                      <a16:creationId xmlns:a16="http://schemas.microsoft.com/office/drawing/2014/main" id="{02F390AB-673C-8BC0-9061-B8E5907663EE}"/>
                    </a:ext>
                  </a:extLst>
                </p14:cNvPr>
                <p14:cNvContentPartPr/>
                <p14:nvPr/>
              </p14:nvContentPartPr>
              <p14:xfrm>
                <a:off x="2273143" y="6169886"/>
                <a:ext cx="207000" cy="32040"/>
              </p14:xfrm>
            </p:contentPart>
          </mc:Choice>
          <mc:Fallback xmlns="">
            <p:pic>
              <p:nvPicPr>
                <p:cNvPr id="62" name="Ink 61">
                  <a:extLst>
                    <a:ext uri="{FF2B5EF4-FFF2-40B4-BE49-F238E27FC236}">
                      <a16:creationId xmlns:a16="http://schemas.microsoft.com/office/drawing/2014/main" id="{02F390AB-673C-8BC0-9061-B8E5907663EE}"/>
                    </a:ext>
                  </a:extLst>
                </p:cNvPr>
                <p:cNvPicPr/>
                <p:nvPr/>
              </p:nvPicPr>
              <p:blipFill>
                <a:blip r:embed="rId105"/>
                <a:stretch>
                  <a:fillRect/>
                </a:stretch>
              </p:blipFill>
              <p:spPr>
                <a:xfrm>
                  <a:off x="2264143" y="6160886"/>
                  <a:ext cx="2246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3" name="Ink 62">
                  <a:extLst>
                    <a:ext uri="{FF2B5EF4-FFF2-40B4-BE49-F238E27FC236}">
                      <a16:creationId xmlns:a16="http://schemas.microsoft.com/office/drawing/2014/main" id="{8DA54B19-7BF0-2E8F-2F14-F1812EF5F2C7}"/>
                    </a:ext>
                  </a:extLst>
                </p14:cNvPr>
                <p14:cNvContentPartPr/>
                <p14:nvPr/>
              </p14:nvContentPartPr>
              <p14:xfrm>
                <a:off x="2480863" y="6151166"/>
                <a:ext cx="343800" cy="247320"/>
              </p14:xfrm>
            </p:contentPart>
          </mc:Choice>
          <mc:Fallback xmlns="">
            <p:pic>
              <p:nvPicPr>
                <p:cNvPr id="63" name="Ink 62">
                  <a:extLst>
                    <a:ext uri="{FF2B5EF4-FFF2-40B4-BE49-F238E27FC236}">
                      <a16:creationId xmlns:a16="http://schemas.microsoft.com/office/drawing/2014/main" id="{8DA54B19-7BF0-2E8F-2F14-F1812EF5F2C7}"/>
                    </a:ext>
                  </a:extLst>
                </p:cNvPr>
                <p:cNvPicPr/>
                <p:nvPr/>
              </p:nvPicPr>
              <p:blipFill>
                <a:blip r:embed="rId107"/>
                <a:stretch>
                  <a:fillRect/>
                </a:stretch>
              </p:blipFill>
              <p:spPr>
                <a:xfrm>
                  <a:off x="2471863" y="6142526"/>
                  <a:ext cx="36144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4" name="Ink 63">
                  <a:extLst>
                    <a:ext uri="{FF2B5EF4-FFF2-40B4-BE49-F238E27FC236}">
                      <a16:creationId xmlns:a16="http://schemas.microsoft.com/office/drawing/2014/main" id="{FC839F1A-602F-6079-90A8-D2600C31E497}"/>
                    </a:ext>
                  </a:extLst>
                </p14:cNvPr>
                <p14:cNvContentPartPr/>
                <p14:nvPr/>
              </p14:nvContentPartPr>
              <p14:xfrm>
                <a:off x="2850583" y="6225686"/>
                <a:ext cx="107280" cy="209520"/>
              </p14:xfrm>
            </p:contentPart>
          </mc:Choice>
          <mc:Fallback xmlns="">
            <p:pic>
              <p:nvPicPr>
                <p:cNvPr id="64" name="Ink 63">
                  <a:extLst>
                    <a:ext uri="{FF2B5EF4-FFF2-40B4-BE49-F238E27FC236}">
                      <a16:creationId xmlns:a16="http://schemas.microsoft.com/office/drawing/2014/main" id="{FC839F1A-602F-6079-90A8-D2600C31E497}"/>
                    </a:ext>
                  </a:extLst>
                </p:cNvPr>
                <p:cNvPicPr/>
                <p:nvPr/>
              </p:nvPicPr>
              <p:blipFill>
                <a:blip r:embed="rId109"/>
                <a:stretch>
                  <a:fillRect/>
                </a:stretch>
              </p:blipFill>
              <p:spPr>
                <a:xfrm>
                  <a:off x="2841583" y="6216686"/>
                  <a:ext cx="1249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5" name="Ink 64">
                  <a:extLst>
                    <a:ext uri="{FF2B5EF4-FFF2-40B4-BE49-F238E27FC236}">
                      <a16:creationId xmlns:a16="http://schemas.microsoft.com/office/drawing/2014/main" id="{C00B68C4-30E2-1412-B4D8-00D753F435FB}"/>
                    </a:ext>
                  </a:extLst>
                </p14:cNvPr>
                <p14:cNvContentPartPr/>
                <p14:nvPr/>
              </p14:nvContentPartPr>
              <p14:xfrm>
                <a:off x="3049663" y="6025526"/>
                <a:ext cx="126000" cy="202680"/>
              </p14:xfrm>
            </p:contentPart>
          </mc:Choice>
          <mc:Fallback xmlns="">
            <p:pic>
              <p:nvPicPr>
                <p:cNvPr id="65" name="Ink 64">
                  <a:extLst>
                    <a:ext uri="{FF2B5EF4-FFF2-40B4-BE49-F238E27FC236}">
                      <a16:creationId xmlns:a16="http://schemas.microsoft.com/office/drawing/2014/main" id="{C00B68C4-30E2-1412-B4D8-00D753F435FB}"/>
                    </a:ext>
                  </a:extLst>
                </p:cNvPr>
                <p:cNvPicPr/>
                <p:nvPr/>
              </p:nvPicPr>
              <p:blipFill>
                <a:blip r:embed="rId111"/>
                <a:stretch>
                  <a:fillRect/>
                </a:stretch>
              </p:blipFill>
              <p:spPr>
                <a:xfrm>
                  <a:off x="3041023" y="6016526"/>
                  <a:ext cx="1436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6" name="Ink 65">
                  <a:extLst>
                    <a:ext uri="{FF2B5EF4-FFF2-40B4-BE49-F238E27FC236}">
                      <a16:creationId xmlns:a16="http://schemas.microsoft.com/office/drawing/2014/main" id="{9E0F6552-882C-0621-C555-3EBC1AAE8BF5}"/>
                    </a:ext>
                  </a:extLst>
                </p14:cNvPr>
                <p14:cNvContentPartPr/>
                <p14:nvPr/>
              </p14:nvContentPartPr>
              <p14:xfrm>
                <a:off x="3060103" y="6370406"/>
                <a:ext cx="86400" cy="31320"/>
              </p14:xfrm>
            </p:contentPart>
          </mc:Choice>
          <mc:Fallback xmlns="">
            <p:pic>
              <p:nvPicPr>
                <p:cNvPr id="66" name="Ink 65">
                  <a:extLst>
                    <a:ext uri="{FF2B5EF4-FFF2-40B4-BE49-F238E27FC236}">
                      <a16:creationId xmlns:a16="http://schemas.microsoft.com/office/drawing/2014/main" id="{9E0F6552-882C-0621-C555-3EBC1AAE8BF5}"/>
                    </a:ext>
                  </a:extLst>
                </p:cNvPr>
                <p:cNvPicPr/>
                <p:nvPr/>
              </p:nvPicPr>
              <p:blipFill>
                <a:blip r:embed="rId113"/>
                <a:stretch>
                  <a:fillRect/>
                </a:stretch>
              </p:blipFill>
              <p:spPr>
                <a:xfrm>
                  <a:off x="3051103" y="6361406"/>
                  <a:ext cx="104040" cy="48960"/>
                </a:xfrm>
                <a:prstGeom prst="rect">
                  <a:avLst/>
                </a:prstGeom>
              </p:spPr>
            </p:pic>
          </mc:Fallback>
        </mc:AlternateContent>
      </p:grpSp>
      <p:grpSp>
        <p:nvGrpSpPr>
          <p:cNvPr id="94" name="Group 93">
            <a:extLst>
              <a:ext uri="{FF2B5EF4-FFF2-40B4-BE49-F238E27FC236}">
                <a16:creationId xmlns:a16="http://schemas.microsoft.com/office/drawing/2014/main" id="{8A03AD3A-582F-B7AC-F3DC-AB537A1C50EA}"/>
              </a:ext>
            </a:extLst>
          </p:cNvPr>
          <p:cNvGrpSpPr/>
          <p:nvPr/>
        </p:nvGrpSpPr>
        <p:grpSpPr>
          <a:xfrm>
            <a:off x="3953623" y="5962526"/>
            <a:ext cx="1974600" cy="699120"/>
            <a:chOff x="3953623" y="5962526"/>
            <a:chExt cx="1974600" cy="699120"/>
          </a:xfrm>
        </p:grpSpPr>
        <mc:AlternateContent xmlns:mc="http://schemas.openxmlformats.org/markup-compatibility/2006" xmlns:p14="http://schemas.microsoft.com/office/powerpoint/2010/main">
          <mc:Choice Requires="p14">
            <p:contentPart p14:bwMode="auto" r:id="rId114">
              <p14:nvContentPartPr>
                <p14:cNvPr id="68" name="Ink 67">
                  <a:extLst>
                    <a:ext uri="{FF2B5EF4-FFF2-40B4-BE49-F238E27FC236}">
                      <a16:creationId xmlns:a16="http://schemas.microsoft.com/office/drawing/2014/main" id="{71BEA005-06FF-6966-FB87-26765BB40E2A}"/>
                    </a:ext>
                  </a:extLst>
                </p14:cNvPr>
                <p14:cNvContentPartPr/>
                <p14:nvPr/>
              </p14:nvContentPartPr>
              <p14:xfrm>
                <a:off x="3953623" y="6363926"/>
                <a:ext cx="210600" cy="29160"/>
              </p14:xfrm>
            </p:contentPart>
          </mc:Choice>
          <mc:Fallback xmlns="">
            <p:pic>
              <p:nvPicPr>
                <p:cNvPr id="68" name="Ink 67">
                  <a:extLst>
                    <a:ext uri="{FF2B5EF4-FFF2-40B4-BE49-F238E27FC236}">
                      <a16:creationId xmlns:a16="http://schemas.microsoft.com/office/drawing/2014/main" id="{71BEA005-06FF-6966-FB87-26765BB40E2A}"/>
                    </a:ext>
                  </a:extLst>
                </p:cNvPr>
                <p:cNvPicPr/>
                <p:nvPr/>
              </p:nvPicPr>
              <p:blipFill>
                <a:blip r:embed="rId115"/>
                <a:stretch>
                  <a:fillRect/>
                </a:stretch>
              </p:blipFill>
              <p:spPr>
                <a:xfrm>
                  <a:off x="3944623" y="6354926"/>
                  <a:ext cx="2282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9" name="Ink 68">
                  <a:extLst>
                    <a:ext uri="{FF2B5EF4-FFF2-40B4-BE49-F238E27FC236}">
                      <a16:creationId xmlns:a16="http://schemas.microsoft.com/office/drawing/2014/main" id="{FBC2BD2E-7DD0-5CAA-99FD-C0CFBE3E4180}"/>
                    </a:ext>
                  </a:extLst>
                </p14:cNvPr>
                <p14:cNvContentPartPr/>
                <p14:nvPr/>
              </p14:nvContentPartPr>
              <p14:xfrm>
                <a:off x="4363663" y="6167366"/>
                <a:ext cx="83160" cy="311760"/>
              </p14:xfrm>
            </p:contentPart>
          </mc:Choice>
          <mc:Fallback xmlns="">
            <p:pic>
              <p:nvPicPr>
                <p:cNvPr id="69" name="Ink 68">
                  <a:extLst>
                    <a:ext uri="{FF2B5EF4-FFF2-40B4-BE49-F238E27FC236}">
                      <a16:creationId xmlns:a16="http://schemas.microsoft.com/office/drawing/2014/main" id="{FBC2BD2E-7DD0-5CAA-99FD-C0CFBE3E4180}"/>
                    </a:ext>
                  </a:extLst>
                </p:cNvPr>
                <p:cNvPicPr/>
                <p:nvPr/>
              </p:nvPicPr>
              <p:blipFill>
                <a:blip r:embed="rId117"/>
                <a:stretch>
                  <a:fillRect/>
                </a:stretch>
              </p:blipFill>
              <p:spPr>
                <a:xfrm>
                  <a:off x="4355023" y="6158726"/>
                  <a:ext cx="10080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0" name="Ink 69">
                  <a:extLst>
                    <a:ext uri="{FF2B5EF4-FFF2-40B4-BE49-F238E27FC236}">
                      <a16:creationId xmlns:a16="http://schemas.microsoft.com/office/drawing/2014/main" id="{FA5A289F-EC0F-EC9D-752B-5DFE419A08D0}"/>
                    </a:ext>
                  </a:extLst>
                </p14:cNvPr>
                <p14:cNvContentPartPr/>
                <p14:nvPr/>
              </p14:nvContentPartPr>
              <p14:xfrm>
                <a:off x="4487503" y="6294806"/>
                <a:ext cx="209880" cy="160560"/>
              </p14:xfrm>
            </p:contentPart>
          </mc:Choice>
          <mc:Fallback xmlns="">
            <p:pic>
              <p:nvPicPr>
                <p:cNvPr id="70" name="Ink 69">
                  <a:extLst>
                    <a:ext uri="{FF2B5EF4-FFF2-40B4-BE49-F238E27FC236}">
                      <a16:creationId xmlns:a16="http://schemas.microsoft.com/office/drawing/2014/main" id="{FA5A289F-EC0F-EC9D-752B-5DFE419A08D0}"/>
                    </a:ext>
                  </a:extLst>
                </p:cNvPr>
                <p:cNvPicPr/>
                <p:nvPr/>
              </p:nvPicPr>
              <p:blipFill>
                <a:blip r:embed="rId119"/>
                <a:stretch>
                  <a:fillRect/>
                </a:stretch>
              </p:blipFill>
              <p:spPr>
                <a:xfrm>
                  <a:off x="4478503" y="6285806"/>
                  <a:ext cx="22752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1" name="Ink 70">
                  <a:extLst>
                    <a:ext uri="{FF2B5EF4-FFF2-40B4-BE49-F238E27FC236}">
                      <a16:creationId xmlns:a16="http://schemas.microsoft.com/office/drawing/2014/main" id="{E762D0DB-071E-74A2-0218-20F463EA42BB}"/>
                    </a:ext>
                  </a:extLst>
                </p14:cNvPr>
                <p14:cNvContentPartPr/>
                <p14:nvPr/>
              </p14:nvContentPartPr>
              <p14:xfrm>
                <a:off x="5005903" y="5962526"/>
                <a:ext cx="226440" cy="699120"/>
              </p14:xfrm>
            </p:contentPart>
          </mc:Choice>
          <mc:Fallback xmlns="">
            <p:pic>
              <p:nvPicPr>
                <p:cNvPr id="71" name="Ink 70">
                  <a:extLst>
                    <a:ext uri="{FF2B5EF4-FFF2-40B4-BE49-F238E27FC236}">
                      <a16:creationId xmlns:a16="http://schemas.microsoft.com/office/drawing/2014/main" id="{E762D0DB-071E-74A2-0218-20F463EA42BB}"/>
                    </a:ext>
                  </a:extLst>
                </p:cNvPr>
                <p:cNvPicPr/>
                <p:nvPr/>
              </p:nvPicPr>
              <p:blipFill>
                <a:blip r:embed="rId121"/>
                <a:stretch>
                  <a:fillRect/>
                </a:stretch>
              </p:blipFill>
              <p:spPr>
                <a:xfrm>
                  <a:off x="4996903" y="5953526"/>
                  <a:ext cx="244080" cy="7167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2" name="Ink 71">
                  <a:extLst>
                    <a:ext uri="{FF2B5EF4-FFF2-40B4-BE49-F238E27FC236}">
                      <a16:creationId xmlns:a16="http://schemas.microsoft.com/office/drawing/2014/main" id="{C65E1908-8140-4167-78D9-0583E5B70957}"/>
                    </a:ext>
                  </a:extLst>
                </p14:cNvPr>
                <p14:cNvContentPartPr/>
                <p14:nvPr/>
              </p14:nvContentPartPr>
              <p14:xfrm>
                <a:off x="5261143" y="6236486"/>
                <a:ext cx="384480" cy="289080"/>
              </p14:xfrm>
            </p:contentPart>
          </mc:Choice>
          <mc:Fallback xmlns="">
            <p:pic>
              <p:nvPicPr>
                <p:cNvPr id="72" name="Ink 71">
                  <a:extLst>
                    <a:ext uri="{FF2B5EF4-FFF2-40B4-BE49-F238E27FC236}">
                      <a16:creationId xmlns:a16="http://schemas.microsoft.com/office/drawing/2014/main" id="{C65E1908-8140-4167-78D9-0583E5B70957}"/>
                    </a:ext>
                  </a:extLst>
                </p:cNvPr>
                <p:cNvPicPr/>
                <p:nvPr/>
              </p:nvPicPr>
              <p:blipFill>
                <a:blip r:embed="rId123"/>
                <a:stretch>
                  <a:fillRect/>
                </a:stretch>
              </p:blipFill>
              <p:spPr>
                <a:xfrm>
                  <a:off x="5252503" y="6227486"/>
                  <a:ext cx="4021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3" name="Ink 72">
                  <a:extLst>
                    <a:ext uri="{FF2B5EF4-FFF2-40B4-BE49-F238E27FC236}">
                      <a16:creationId xmlns:a16="http://schemas.microsoft.com/office/drawing/2014/main" id="{70A06369-6680-B674-6679-546AFE0FEF23}"/>
                    </a:ext>
                  </a:extLst>
                </p14:cNvPr>
                <p14:cNvContentPartPr/>
                <p14:nvPr/>
              </p14:nvContentPartPr>
              <p14:xfrm>
                <a:off x="5632303" y="6293006"/>
                <a:ext cx="131400" cy="207360"/>
              </p14:xfrm>
            </p:contentPart>
          </mc:Choice>
          <mc:Fallback xmlns="">
            <p:pic>
              <p:nvPicPr>
                <p:cNvPr id="73" name="Ink 72">
                  <a:extLst>
                    <a:ext uri="{FF2B5EF4-FFF2-40B4-BE49-F238E27FC236}">
                      <a16:creationId xmlns:a16="http://schemas.microsoft.com/office/drawing/2014/main" id="{70A06369-6680-B674-6679-546AFE0FEF23}"/>
                    </a:ext>
                  </a:extLst>
                </p:cNvPr>
                <p:cNvPicPr/>
                <p:nvPr/>
              </p:nvPicPr>
              <p:blipFill>
                <a:blip r:embed="rId125"/>
                <a:stretch>
                  <a:fillRect/>
                </a:stretch>
              </p:blipFill>
              <p:spPr>
                <a:xfrm>
                  <a:off x="5623303" y="6284006"/>
                  <a:ext cx="14904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4" name="Ink 73">
                  <a:extLst>
                    <a:ext uri="{FF2B5EF4-FFF2-40B4-BE49-F238E27FC236}">
                      <a16:creationId xmlns:a16="http://schemas.microsoft.com/office/drawing/2014/main" id="{E942DDCF-745F-5B75-29CF-5C741BF65873}"/>
                    </a:ext>
                  </a:extLst>
                </p14:cNvPr>
                <p14:cNvContentPartPr/>
                <p14:nvPr/>
              </p14:nvContentPartPr>
              <p14:xfrm>
                <a:off x="5774503" y="6285806"/>
                <a:ext cx="153720" cy="199800"/>
              </p14:xfrm>
            </p:contentPart>
          </mc:Choice>
          <mc:Fallback xmlns="">
            <p:pic>
              <p:nvPicPr>
                <p:cNvPr id="74" name="Ink 73">
                  <a:extLst>
                    <a:ext uri="{FF2B5EF4-FFF2-40B4-BE49-F238E27FC236}">
                      <a16:creationId xmlns:a16="http://schemas.microsoft.com/office/drawing/2014/main" id="{E942DDCF-745F-5B75-29CF-5C741BF65873}"/>
                    </a:ext>
                  </a:extLst>
                </p:cNvPr>
                <p:cNvPicPr/>
                <p:nvPr/>
              </p:nvPicPr>
              <p:blipFill>
                <a:blip r:embed="rId127"/>
                <a:stretch>
                  <a:fillRect/>
                </a:stretch>
              </p:blipFill>
              <p:spPr>
                <a:xfrm>
                  <a:off x="5765503" y="6276806"/>
                  <a:ext cx="1713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5" name="Ink 74">
                  <a:extLst>
                    <a:ext uri="{FF2B5EF4-FFF2-40B4-BE49-F238E27FC236}">
                      <a16:creationId xmlns:a16="http://schemas.microsoft.com/office/drawing/2014/main" id="{6AEF564D-F803-7BA0-AB9A-BD20B94867CD}"/>
                    </a:ext>
                  </a:extLst>
                </p14:cNvPr>
                <p14:cNvContentPartPr/>
                <p14:nvPr/>
              </p14:nvContentPartPr>
              <p14:xfrm>
                <a:off x="5718343" y="6263126"/>
                <a:ext cx="200520" cy="122760"/>
              </p14:xfrm>
            </p:contentPart>
          </mc:Choice>
          <mc:Fallback xmlns="">
            <p:pic>
              <p:nvPicPr>
                <p:cNvPr id="75" name="Ink 74">
                  <a:extLst>
                    <a:ext uri="{FF2B5EF4-FFF2-40B4-BE49-F238E27FC236}">
                      <a16:creationId xmlns:a16="http://schemas.microsoft.com/office/drawing/2014/main" id="{6AEF564D-F803-7BA0-AB9A-BD20B94867CD}"/>
                    </a:ext>
                  </a:extLst>
                </p:cNvPr>
                <p:cNvPicPr/>
                <p:nvPr/>
              </p:nvPicPr>
              <p:blipFill>
                <a:blip r:embed="rId129"/>
                <a:stretch>
                  <a:fillRect/>
                </a:stretch>
              </p:blipFill>
              <p:spPr>
                <a:xfrm>
                  <a:off x="5709703" y="6254126"/>
                  <a:ext cx="218160" cy="140400"/>
                </a:xfrm>
                <a:prstGeom prst="rect">
                  <a:avLst/>
                </a:prstGeom>
              </p:spPr>
            </p:pic>
          </mc:Fallback>
        </mc:AlternateContent>
      </p:grpSp>
      <p:grpSp>
        <p:nvGrpSpPr>
          <p:cNvPr id="93" name="Group 92">
            <a:extLst>
              <a:ext uri="{FF2B5EF4-FFF2-40B4-BE49-F238E27FC236}">
                <a16:creationId xmlns:a16="http://schemas.microsoft.com/office/drawing/2014/main" id="{A1F2E3D7-7658-898E-E163-E51E4A768F96}"/>
              </a:ext>
            </a:extLst>
          </p:cNvPr>
          <p:cNvGrpSpPr/>
          <p:nvPr/>
        </p:nvGrpSpPr>
        <p:grpSpPr>
          <a:xfrm>
            <a:off x="6268783" y="5938766"/>
            <a:ext cx="4052160" cy="719640"/>
            <a:chOff x="6268783" y="5938766"/>
            <a:chExt cx="4052160" cy="719640"/>
          </a:xfrm>
        </p:grpSpPr>
        <mc:AlternateContent xmlns:mc="http://schemas.openxmlformats.org/markup-compatibility/2006" xmlns:p14="http://schemas.microsoft.com/office/powerpoint/2010/main">
          <mc:Choice Requires="p14">
            <p:contentPart p14:bwMode="auto" r:id="rId130">
              <p14:nvContentPartPr>
                <p14:cNvPr id="76" name="Ink 75">
                  <a:extLst>
                    <a:ext uri="{FF2B5EF4-FFF2-40B4-BE49-F238E27FC236}">
                      <a16:creationId xmlns:a16="http://schemas.microsoft.com/office/drawing/2014/main" id="{903BA1A9-9CCF-5584-67D2-2DAEC4017FFB}"/>
                    </a:ext>
                  </a:extLst>
                </p14:cNvPr>
                <p14:cNvContentPartPr/>
                <p14:nvPr/>
              </p14:nvContentPartPr>
              <p14:xfrm>
                <a:off x="6268783" y="6169886"/>
                <a:ext cx="366840" cy="343080"/>
              </p14:xfrm>
            </p:contentPart>
          </mc:Choice>
          <mc:Fallback xmlns="">
            <p:pic>
              <p:nvPicPr>
                <p:cNvPr id="76" name="Ink 75">
                  <a:extLst>
                    <a:ext uri="{FF2B5EF4-FFF2-40B4-BE49-F238E27FC236}">
                      <a16:creationId xmlns:a16="http://schemas.microsoft.com/office/drawing/2014/main" id="{903BA1A9-9CCF-5584-67D2-2DAEC4017FFB}"/>
                    </a:ext>
                  </a:extLst>
                </p:cNvPr>
                <p:cNvPicPr/>
                <p:nvPr/>
              </p:nvPicPr>
              <p:blipFill>
                <a:blip r:embed="rId131"/>
                <a:stretch>
                  <a:fillRect/>
                </a:stretch>
              </p:blipFill>
              <p:spPr>
                <a:xfrm>
                  <a:off x="6259783" y="6160886"/>
                  <a:ext cx="38448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7" name="Ink 76">
                  <a:extLst>
                    <a:ext uri="{FF2B5EF4-FFF2-40B4-BE49-F238E27FC236}">
                      <a16:creationId xmlns:a16="http://schemas.microsoft.com/office/drawing/2014/main" id="{3121EA29-6E55-ACC1-4D02-53E037AC934F}"/>
                    </a:ext>
                  </a:extLst>
                </p14:cNvPr>
                <p14:cNvContentPartPr/>
                <p14:nvPr/>
              </p14:nvContentPartPr>
              <p14:xfrm>
                <a:off x="6657943" y="6318206"/>
                <a:ext cx="146520" cy="163440"/>
              </p14:xfrm>
            </p:contentPart>
          </mc:Choice>
          <mc:Fallback xmlns="">
            <p:pic>
              <p:nvPicPr>
                <p:cNvPr id="77" name="Ink 76">
                  <a:extLst>
                    <a:ext uri="{FF2B5EF4-FFF2-40B4-BE49-F238E27FC236}">
                      <a16:creationId xmlns:a16="http://schemas.microsoft.com/office/drawing/2014/main" id="{3121EA29-6E55-ACC1-4D02-53E037AC934F}"/>
                    </a:ext>
                  </a:extLst>
                </p:cNvPr>
                <p:cNvPicPr/>
                <p:nvPr/>
              </p:nvPicPr>
              <p:blipFill>
                <a:blip r:embed="rId133"/>
                <a:stretch>
                  <a:fillRect/>
                </a:stretch>
              </p:blipFill>
              <p:spPr>
                <a:xfrm>
                  <a:off x="6648943" y="6309566"/>
                  <a:ext cx="16416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8" name="Ink 77">
                  <a:extLst>
                    <a:ext uri="{FF2B5EF4-FFF2-40B4-BE49-F238E27FC236}">
                      <a16:creationId xmlns:a16="http://schemas.microsoft.com/office/drawing/2014/main" id="{33BCBE7E-A8A6-16CF-6985-9747471D969B}"/>
                    </a:ext>
                  </a:extLst>
                </p14:cNvPr>
                <p14:cNvContentPartPr/>
                <p14:nvPr/>
              </p14:nvContentPartPr>
              <p14:xfrm>
                <a:off x="6939463" y="6289766"/>
                <a:ext cx="114120" cy="194400"/>
              </p14:xfrm>
            </p:contentPart>
          </mc:Choice>
          <mc:Fallback xmlns="">
            <p:pic>
              <p:nvPicPr>
                <p:cNvPr id="78" name="Ink 77">
                  <a:extLst>
                    <a:ext uri="{FF2B5EF4-FFF2-40B4-BE49-F238E27FC236}">
                      <a16:creationId xmlns:a16="http://schemas.microsoft.com/office/drawing/2014/main" id="{33BCBE7E-A8A6-16CF-6985-9747471D969B}"/>
                    </a:ext>
                  </a:extLst>
                </p:cNvPr>
                <p:cNvPicPr/>
                <p:nvPr/>
              </p:nvPicPr>
              <p:blipFill>
                <a:blip r:embed="rId135"/>
                <a:stretch>
                  <a:fillRect/>
                </a:stretch>
              </p:blipFill>
              <p:spPr>
                <a:xfrm>
                  <a:off x="6930823" y="6281126"/>
                  <a:ext cx="13176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9" name="Ink 78">
                  <a:extLst>
                    <a:ext uri="{FF2B5EF4-FFF2-40B4-BE49-F238E27FC236}">
                      <a16:creationId xmlns:a16="http://schemas.microsoft.com/office/drawing/2014/main" id="{A34D9122-EBB6-287C-92B7-51D7CBBE15FA}"/>
                    </a:ext>
                  </a:extLst>
                </p14:cNvPr>
                <p14:cNvContentPartPr/>
                <p14:nvPr/>
              </p14:nvContentPartPr>
              <p14:xfrm>
                <a:off x="7056103" y="6177446"/>
                <a:ext cx="270000" cy="355320"/>
              </p14:xfrm>
            </p:contentPart>
          </mc:Choice>
          <mc:Fallback xmlns="">
            <p:pic>
              <p:nvPicPr>
                <p:cNvPr id="79" name="Ink 78">
                  <a:extLst>
                    <a:ext uri="{FF2B5EF4-FFF2-40B4-BE49-F238E27FC236}">
                      <a16:creationId xmlns:a16="http://schemas.microsoft.com/office/drawing/2014/main" id="{A34D9122-EBB6-287C-92B7-51D7CBBE15FA}"/>
                    </a:ext>
                  </a:extLst>
                </p:cNvPr>
                <p:cNvPicPr/>
                <p:nvPr/>
              </p:nvPicPr>
              <p:blipFill>
                <a:blip r:embed="rId137"/>
                <a:stretch>
                  <a:fillRect/>
                </a:stretch>
              </p:blipFill>
              <p:spPr>
                <a:xfrm>
                  <a:off x="7047463" y="6168446"/>
                  <a:ext cx="287640" cy="3729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0" name="Ink 79">
                  <a:extLst>
                    <a:ext uri="{FF2B5EF4-FFF2-40B4-BE49-F238E27FC236}">
                      <a16:creationId xmlns:a16="http://schemas.microsoft.com/office/drawing/2014/main" id="{AE6AD1A3-E788-FB44-9936-43C777BA5C09}"/>
                    </a:ext>
                  </a:extLst>
                </p14:cNvPr>
                <p14:cNvContentPartPr/>
                <p14:nvPr/>
              </p14:nvContentPartPr>
              <p14:xfrm>
                <a:off x="7382623" y="6091406"/>
                <a:ext cx="157680" cy="201240"/>
              </p14:xfrm>
            </p:contentPart>
          </mc:Choice>
          <mc:Fallback xmlns="">
            <p:pic>
              <p:nvPicPr>
                <p:cNvPr id="80" name="Ink 79">
                  <a:extLst>
                    <a:ext uri="{FF2B5EF4-FFF2-40B4-BE49-F238E27FC236}">
                      <a16:creationId xmlns:a16="http://schemas.microsoft.com/office/drawing/2014/main" id="{AE6AD1A3-E788-FB44-9936-43C777BA5C09}"/>
                    </a:ext>
                  </a:extLst>
                </p:cNvPr>
                <p:cNvPicPr/>
                <p:nvPr/>
              </p:nvPicPr>
              <p:blipFill>
                <a:blip r:embed="rId139"/>
                <a:stretch>
                  <a:fillRect/>
                </a:stretch>
              </p:blipFill>
              <p:spPr>
                <a:xfrm>
                  <a:off x="7373983" y="6082406"/>
                  <a:ext cx="17532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1" name="Ink 80">
                  <a:extLst>
                    <a:ext uri="{FF2B5EF4-FFF2-40B4-BE49-F238E27FC236}">
                      <a16:creationId xmlns:a16="http://schemas.microsoft.com/office/drawing/2014/main" id="{F3719CDB-B55A-4182-1610-08A725C7E751}"/>
                    </a:ext>
                  </a:extLst>
                </p14:cNvPr>
                <p14:cNvContentPartPr/>
                <p14:nvPr/>
              </p14:nvContentPartPr>
              <p14:xfrm>
                <a:off x="7521223" y="6354566"/>
                <a:ext cx="6840" cy="8640"/>
              </p14:xfrm>
            </p:contentPart>
          </mc:Choice>
          <mc:Fallback xmlns="">
            <p:pic>
              <p:nvPicPr>
                <p:cNvPr id="81" name="Ink 80">
                  <a:extLst>
                    <a:ext uri="{FF2B5EF4-FFF2-40B4-BE49-F238E27FC236}">
                      <a16:creationId xmlns:a16="http://schemas.microsoft.com/office/drawing/2014/main" id="{F3719CDB-B55A-4182-1610-08A725C7E751}"/>
                    </a:ext>
                  </a:extLst>
                </p:cNvPr>
                <p:cNvPicPr/>
                <p:nvPr/>
              </p:nvPicPr>
              <p:blipFill>
                <a:blip r:embed="rId141"/>
                <a:stretch>
                  <a:fillRect/>
                </a:stretch>
              </p:blipFill>
              <p:spPr>
                <a:xfrm>
                  <a:off x="7512583" y="6345926"/>
                  <a:ext cx="244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2" name="Ink 81">
                  <a:extLst>
                    <a:ext uri="{FF2B5EF4-FFF2-40B4-BE49-F238E27FC236}">
                      <a16:creationId xmlns:a16="http://schemas.microsoft.com/office/drawing/2014/main" id="{EF399F52-6D0A-2922-339B-41556B92FEDB}"/>
                    </a:ext>
                  </a:extLst>
                </p14:cNvPr>
                <p14:cNvContentPartPr/>
                <p14:nvPr/>
              </p14:nvContentPartPr>
              <p14:xfrm>
                <a:off x="7789423" y="6102566"/>
                <a:ext cx="339480" cy="380880"/>
              </p14:xfrm>
            </p:contentPart>
          </mc:Choice>
          <mc:Fallback xmlns="">
            <p:pic>
              <p:nvPicPr>
                <p:cNvPr id="82" name="Ink 81">
                  <a:extLst>
                    <a:ext uri="{FF2B5EF4-FFF2-40B4-BE49-F238E27FC236}">
                      <a16:creationId xmlns:a16="http://schemas.microsoft.com/office/drawing/2014/main" id="{EF399F52-6D0A-2922-339B-41556B92FEDB}"/>
                    </a:ext>
                  </a:extLst>
                </p:cNvPr>
                <p:cNvPicPr/>
                <p:nvPr/>
              </p:nvPicPr>
              <p:blipFill>
                <a:blip r:embed="rId143"/>
                <a:stretch>
                  <a:fillRect/>
                </a:stretch>
              </p:blipFill>
              <p:spPr>
                <a:xfrm>
                  <a:off x="7780783" y="6093926"/>
                  <a:ext cx="35712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3" name="Ink 82">
                  <a:extLst>
                    <a:ext uri="{FF2B5EF4-FFF2-40B4-BE49-F238E27FC236}">
                      <a16:creationId xmlns:a16="http://schemas.microsoft.com/office/drawing/2014/main" id="{22245105-69B0-3BB7-139C-B50E1E7DC0F1}"/>
                    </a:ext>
                  </a:extLst>
                </p14:cNvPr>
                <p14:cNvContentPartPr/>
                <p14:nvPr/>
              </p14:nvContentPartPr>
              <p14:xfrm>
                <a:off x="8169223" y="6143966"/>
                <a:ext cx="388440" cy="468000"/>
              </p14:xfrm>
            </p:contentPart>
          </mc:Choice>
          <mc:Fallback xmlns="">
            <p:pic>
              <p:nvPicPr>
                <p:cNvPr id="83" name="Ink 82">
                  <a:extLst>
                    <a:ext uri="{FF2B5EF4-FFF2-40B4-BE49-F238E27FC236}">
                      <a16:creationId xmlns:a16="http://schemas.microsoft.com/office/drawing/2014/main" id="{22245105-69B0-3BB7-139C-B50E1E7DC0F1}"/>
                    </a:ext>
                  </a:extLst>
                </p:cNvPr>
                <p:cNvPicPr/>
                <p:nvPr/>
              </p:nvPicPr>
              <p:blipFill>
                <a:blip r:embed="rId145"/>
                <a:stretch>
                  <a:fillRect/>
                </a:stretch>
              </p:blipFill>
              <p:spPr>
                <a:xfrm>
                  <a:off x="8160223" y="6134966"/>
                  <a:ext cx="40608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4" name="Ink 83">
                  <a:extLst>
                    <a:ext uri="{FF2B5EF4-FFF2-40B4-BE49-F238E27FC236}">
                      <a16:creationId xmlns:a16="http://schemas.microsoft.com/office/drawing/2014/main" id="{E896E86E-435F-0443-CA4A-7BF496AAF9EC}"/>
                    </a:ext>
                  </a:extLst>
                </p14:cNvPr>
                <p14:cNvContentPartPr/>
                <p14:nvPr/>
              </p14:nvContentPartPr>
              <p14:xfrm>
                <a:off x="8691223" y="5938766"/>
                <a:ext cx="71640" cy="702360"/>
              </p14:xfrm>
            </p:contentPart>
          </mc:Choice>
          <mc:Fallback xmlns="">
            <p:pic>
              <p:nvPicPr>
                <p:cNvPr id="84" name="Ink 83">
                  <a:extLst>
                    <a:ext uri="{FF2B5EF4-FFF2-40B4-BE49-F238E27FC236}">
                      <a16:creationId xmlns:a16="http://schemas.microsoft.com/office/drawing/2014/main" id="{E896E86E-435F-0443-CA4A-7BF496AAF9EC}"/>
                    </a:ext>
                  </a:extLst>
                </p:cNvPr>
                <p:cNvPicPr/>
                <p:nvPr/>
              </p:nvPicPr>
              <p:blipFill>
                <a:blip r:embed="rId147"/>
                <a:stretch>
                  <a:fillRect/>
                </a:stretch>
              </p:blipFill>
              <p:spPr>
                <a:xfrm>
                  <a:off x="8682223" y="5930126"/>
                  <a:ext cx="89280" cy="7200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5" name="Ink 84">
                  <a:extLst>
                    <a:ext uri="{FF2B5EF4-FFF2-40B4-BE49-F238E27FC236}">
                      <a16:creationId xmlns:a16="http://schemas.microsoft.com/office/drawing/2014/main" id="{DF6F305C-7B6D-9E6A-5239-55EB6B9DD36D}"/>
                    </a:ext>
                  </a:extLst>
                </p14:cNvPr>
                <p14:cNvContentPartPr/>
                <p14:nvPr/>
              </p14:nvContentPartPr>
              <p14:xfrm>
                <a:off x="8862943" y="6212006"/>
                <a:ext cx="230400" cy="288720"/>
              </p14:xfrm>
            </p:contentPart>
          </mc:Choice>
          <mc:Fallback xmlns="">
            <p:pic>
              <p:nvPicPr>
                <p:cNvPr id="85" name="Ink 84">
                  <a:extLst>
                    <a:ext uri="{FF2B5EF4-FFF2-40B4-BE49-F238E27FC236}">
                      <a16:creationId xmlns:a16="http://schemas.microsoft.com/office/drawing/2014/main" id="{DF6F305C-7B6D-9E6A-5239-55EB6B9DD36D}"/>
                    </a:ext>
                  </a:extLst>
                </p:cNvPr>
                <p:cNvPicPr/>
                <p:nvPr/>
              </p:nvPicPr>
              <p:blipFill>
                <a:blip r:embed="rId149"/>
                <a:stretch>
                  <a:fillRect/>
                </a:stretch>
              </p:blipFill>
              <p:spPr>
                <a:xfrm>
                  <a:off x="8853943" y="6203366"/>
                  <a:ext cx="24804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6" name="Ink 85">
                  <a:extLst>
                    <a:ext uri="{FF2B5EF4-FFF2-40B4-BE49-F238E27FC236}">
                      <a16:creationId xmlns:a16="http://schemas.microsoft.com/office/drawing/2014/main" id="{28B879B3-E9C0-CBE8-EBF6-C51D456F1394}"/>
                    </a:ext>
                  </a:extLst>
                </p14:cNvPr>
                <p14:cNvContentPartPr/>
                <p14:nvPr/>
              </p14:nvContentPartPr>
              <p14:xfrm>
                <a:off x="9079663" y="6164846"/>
                <a:ext cx="186120" cy="348480"/>
              </p14:xfrm>
            </p:contentPart>
          </mc:Choice>
          <mc:Fallback xmlns="">
            <p:pic>
              <p:nvPicPr>
                <p:cNvPr id="86" name="Ink 85">
                  <a:extLst>
                    <a:ext uri="{FF2B5EF4-FFF2-40B4-BE49-F238E27FC236}">
                      <a16:creationId xmlns:a16="http://schemas.microsoft.com/office/drawing/2014/main" id="{28B879B3-E9C0-CBE8-EBF6-C51D456F1394}"/>
                    </a:ext>
                  </a:extLst>
                </p:cNvPr>
                <p:cNvPicPr/>
                <p:nvPr/>
              </p:nvPicPr>
              <p:blipFill>
                <a:blip r:embed="rId151"/>
                <a:stretch>
                  <a:fillRect/>
                </a:stretch>
              </p:blipFill>
              <p:spPr>
                <a:xfrm>
                  <a:off x="9070663" y="6156206"/>
                  <a:ext cx="20376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7" name="Ink 86">
                  <a:extLst>
                    <a:ext uri="{FF2B5EF4-FFF2-40B4-BE49-F238E27FC236}">
                      <a16:creationId xmlns:a16="http://schemas.microsoft.com/office/drawing/2014/main" id="{2426A3D4-3A70-28E5-D5F6-E7D21420A962}"/>
                    </a:ext>
                  </a:extLst>
                </p14:cNvPr>
                <p14:cNvContentPartPr/>
                <p14:nvPr/>
              </p14:nvContentPartPr>
              <p14:xfrm>
                <a:off x="9252823" y="6311726"/>
                <a:ext cx="181080" cy="346680"/>
              </p14:xfrm>
            </p:contentPart>
          </mc:Choice>
          <mc:Fallback xmlns="">
            <p:pic>
              <p:nvPicPr>
                <p:cNvPr id="87" name="Ink 86">
                  <a:extLst>
                    <a:ext uri="{FF2B5EF4-FFF2-40B4-BE49-F238E27FC236}">
                      <a16:creationId xmlns:a16="http://schemas.microsoft.com/office/drawing/2014/main" id="{2426A3D4-3A70-28E5-D5F6-E7D21420A962}"/>
                    </a:ext>
                  </a:extLst>
                </p:cNvPr>
                <p:cNvPicPr/>
                <p:nvPr/>
              </p:nvPicPr>
              <p:blipFill>
                <a:blip r:embed="rId153"/>
                <a:stretch>
                  <a:fillRect/>
                </a:stretch>
              </p:blipFill>
              <p:spPr>
                <a:xfrm>
                  <a:off x="9244183" y="6303086"/>
                  <a:ext cx="19872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88" name="Ink 87">
                  <a:extLst>
                    <a:ext uri="{FF2B5EF4-FFF2-40B4-BE49-F238E27FC236}">
                      <a16:creationId xmlns:a16="http://schemas.microsoft.com/office/drawing/2014/main" id="{789D44C2-68D1-6B23-E1DC-5FD551CEBB78}"/>
                    </a:ext>
                  </a:extLst>
                </p14:cNvPr>
                <p14:cNvContentPartPr/>
                <p14:nvPr/>
              </p14:nvContentPartPr>
              <p14:xfrm>
                <a:off x="9582223" y="6237206"/>
                <a:ext cx="170640" cy="244440"/>
              </p14:xfrm>
            </p:contentPart>
          </mc:Choice>
          <mc:Fallback xmlns="">
            <p:pic>
              <p:nvPicPr>
                <p:cNvPr id="88" name="Ink 87">
                  <a:extLst>
                    <a:ext uri="{FF2B5EF4-FFF2-40B4-BE49-F238E27FC236}">
                      <a16:creationId xmlns:a16="http://schemas.microsoft.com/office/drawing/2014/main" id="{789D44C2-68D1-6B23-E1DC-5FD551CEBB78}"/>
                    </a:ext>
                  </a:extLst>
                </p:cNvPr>
                <p:cNvPicPr/>
                <p:nvPr/>
              </p:nvPicPr>
              <p:blipFill>
                <a:blip r:embed="rId155"/>
                <a:stretch>
                  <a:fillRect/>
                </a:stretch>
              </p:blipFill>
              <p:spPr>
                <a:xfrm>
                  <a:off x="9573223" y="6228206"/>
                  <a:ext cx="18828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89" name="Ink 88">
                  <a:extLst>
                    <a:ext uri="{FF2B5EF4-FFF2-40B4-BE49-F238E27FC236}">
                      <a16:creationId xmlns:a16="http://schemas.microsoft.com/office/drawing/2014/main" id="{A723620D-7837-626E-5494-C416CFA3A261}"/>
                    </a:ext>
                  </a:extLst>
                </p14:cNvPr>
                <p14:cNvContentPartPr/>
                <p14:nvPr/>
              </p14:nvContentPartPr>
              <p14:xfrm>
                <a:off x="9814783" y="6263126"/>
                <a:ext cx="117360" cy="207720"/>
              </p14:xfrm>
            </p:contentPart>
          </mc:Choice>
          <mc:Fallback xmlns="">
            <p:pic>
              <p:nvPicPr>
                <p:cNvPr id="89" name="Ink 88">
                  <a:extLst>
                    <a:ext uri="{FF2B5EF4-FFF2-40B4-BE49-F238E27FC236}">
                      <a16:creationId xmlns:a16="http://schemas.microsoft.com/office/drawing/2014/main" id="{A723620D-7837-626E-5494-C416CFA3A261}"/>
                    </a:ext>
                  </a:extLst>
                </p:cNvPr>
                <p:cNvPicPr/>
                <p:nvPr/>
              </p:nvPicPr>
              <p:blipFill>
                <a:blip r:embed="rId157"/>
                <a:stretch>
                  <a:fillRect/>
                </a:stretch>
              </p:blipFill>
              <p:spPr>
                <a:xfrm>
                  <a:off x="9805783" y="6254126"/>
                  <a:ext cx="1350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0" name="Ink 89">
                  <a:extLst>
                    <a:ext uri="{FF2B5EF4-FFF2-40B4-BE49-F238E27FC236}">
                      <a16:creationId xmlns:a16="http://schemas.microsoft.com/office/drawing/2014/main" id="{909D3526-3CB0-108D-C148-2C09DA491780}"/>
                    </a:ext>
                  </a:extLst>
                </p14:cNvPr>
                <p14:cNvContentPartPr/>
                <p14:nvPr/>
              </p14:nvContentPartPr>
              <p14:xfrm>
                <a:off x="9869143" y="6050726"/>
                <a:ext cx="199800" cy="506880"/>
              </p14:xfrm>
            </p:contentPart>
          </mc:Choice>
          <mc:Fallback xmlns="">
            <p:pic>
              <p:nvPicPr>
                <p:cNvPr id="90" name="Ink 89">
                  <a:extLst>
                    <a:ext uri="{FF2B5EF4-FFF2-40B4-BE49-F238E27FC236}">
                      <a16:creationId xmlns:a16="http://schemas.microsoft.com/office/drawing/2014/main" id="{909D3526-3CB0-108D-C148-2C09DA491780}"/>
                    </a:ext>
                  </a:extLst>
                </p:cNvPr>
                <p:cNvPicPr/>
                <p:nvPr/>
              </p:nvPicPr>
              <p:blipFill>
                <a:blip r:embed="rId159"/>
                <a:stretch>
                  <a:fillRect/>
                </a:stretch>
              </p:blipFill>
              <p:spPr>
                <a:xfrm>
                  <a:off x="9860143" y="6041726"/>
                  <a:ext cx="217440" cy="5245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1" name="Ink 90">
                  <a:extLst>
                    <a:ext uri="{FF2B5EF4-FFF2-40B4-BE49-F238E27FC236}">
                      <a16:creationId xmlns:a16="http://schemas.microsoft.com/office/drawing/2014/main" id="{FD1454F1-BE5C-DA67-6743-E0314C7ADAF7}"/>
                    </a:ext>
                  </a:extLst>
                </p14:cNvPr>
                <p14:cNvContentPartPr/>
                <p14:nvPr/>
              </p14:nvContentPartPr>
              <p14:xfrm>
                <a:off x="10136623" y="6006086"/>
                <a:ext cx="184320" cy="229680"/>
              </p14:xfrm>
            </p:contentPart>
          </mc:Choice>
          <mc:Fallback xmlns="">
            <p:pic>
              <p:nvPicPr>
                <p:cNvPr id="91" name="Ink 90">
                  <a:extLst>
                    <a:ext uri="{FF2B5EF4-FFF2-40B4-BE49-F238E27FC236}">
                      <a16:creationId xmlns:a16="http://schemas.microsoft.com/office/drawing/2014/main" id="{FD1454F1-BE5C-DA67-6743-E0314C7ADAF7}"/>
                    </a:ext>
                  </a:extLst>
                </p:cNvPr>
                <p:cNvPicPr/>
                <p:nvPr/>
              </p:nvPicPr>
              <p:blipFill>
                <a:blip r:embed="rId161"/>
                <a:stretch>
                  <a:fillRect/>
                </a:stretch>
              </p:blipFill>
              <p:spPr>
                <a:xfrm>
                  <a:off x="10127623" y="5997446"/>
                  <a:ext cx="20196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2" name="Ink 91">
                  <a:extLst>
                    <a:ext uri="{FF2B5EF4-FFF2-40B4-BE49-F238E27FC236}">
                      <a16:creationId xmlns:a16="http://schemas.microsoft.com/office/drawing/2014/main" id="{5041C5C9-A1C2-1D42-B715-DCD9D890295F}"/>
                    </a:ext>
                  </a:extLst>
                </p14:cNvPr>
                <p14:cNvContentPartPr/>
                <p14:nvPr/>
              </p14:nvContentPartPr>
              <p14:xfrm>
                <a:off x="10281703" y="6379046"/>
                <a:ext cx="21600" cy="14040"/>
              </p14:xfrm>
            </p:contentPart>
          </mc:Choice>
          <mc:Fallback xmlns="">
            <p:pic>
              <p:nvPicPr>
                <p:cNvPr id="92" name="Ink 91">
                  <a:extLst>
                    <a:ext uri="{FF2B5EF4-FFF2-40B4-BE49-F238E27FC236}">
                      <a16:creationId xmlns:a16="http://schemas.microsoft.com/office/drawing/2014/main" id="{5041C5C9-A1C2-1D42-B715-DCD9D890295F}"/>
                    </a:ext>
                  </a:extLst>
                </p:cNvPr>
                <p:cNvPicPr/>
                <p:nvPr/>
              </p:nvPicPr>
              <p:blipFill>
                <a:blip r:embed="rId163"/>
                <a:stretch>
                  <a:fillRect/>
                </a:stretch>
              </p:blipFill>
              <p:spPr>
                <a:xfrm>
                  <a:off x="10273063" y="6370046"/>
                  <a:ext cx="39240" cy="31680"/>
                </a:xfrm>
                <a:prstGeom prst="rect">
                  <a:avLst/>
                </a:prstGeom>
              </p:spPr>
            </p:pic>
          </mc:Fallback>
        </mc:AlternateContent>
      </p:grpSp>
      <p:grpSp>
        <p:nvGrpSpPr>
          <p:cNvPr id="112" name="Group 111">
            <a:extLst>
              <a:ext uri="{FF2B5EF4-FFF2-40B4-BE49-F238E27FC236}">
                <a16:creationId xmlns:a16="http://schemas.microsoft.com/office/drawing/2014/main" id="{8268897F-6684-ADA9-E716-5308AC7848FD}"/>
              </a:ext>
            </a:extLst>
          </p:cNvPr>
          <p:cNvGrpSpPr/>
          <p:nvPr/>
        </p:nvGrpSpPr>
        <p:grpSpPr>
          <a:xfrm>
            <a:off x="3708823" y="353366"/>
            <a:ext cx="2665440" cy="1679400"/>
            <a:chOff x="3708823" y="353366"/>
            <a:chExt cx="2665440" cy="1679400"/>
          </a:xfrm>
        </p:grpSpPr>
        <mc:AlternateContent xmlns:mc="http://schemas.openxmlformats.org/markup-compatibility/2006" xmlns:p14="http://schemas.microsoft.com/office/powerpoint/2010/main">
          <mc:Choice Requires="p14">
            <p:contentPart p14:bwMode="auto" r:id="rId164">
              <p14:nvContentPartPr>
                <p14:cNvPr id="95" name="Ink 94">
                  <a:extLst>
                    <a:ext uri="{FF2B5EF4-FFF2-40B4-BE49-F238E27FC236}">
                      <a16:creationId xmlns:a16="http://schemas.microsoft.com/office/drawing/2014/main" id="{B931DFD4-24B1-BB05-25D4-D35DAFB707ED}"/>
                    </a:ext>
                  </a:extLst>
                </p14:cNvPr>
                <p14:cNvContentPartPr/>
                <p14:nvPr/>
              </p14:nvContentPartPr>
              <p14:xfrm>
                <a:off x="4860823" y="653966"/>
                <a:ext cx="455760" cy="432720"/>
              </p14:xfrm>
            </p:contentPart>
          </mc:Choice>
          <mc:Fallback xmlns="">
            <p:pic>
              <p:nvPicPr>
                <p:cNvPr id="95" name="Ink 94">
                  <a:extLst>
                    <a:ext uri="{FF2B5EF4-FFF2-40B4-BE49-F238E27FC236}">
                      <a16:creationId xmlns:a16="http://schemas.microsoft.com/office/drawing/2014/main" id="{B931DFD4-24B1-BB05-25D4-D35DAFB707ED}"/>
                    </a:ext>
                  </a:extLst>
                </p:cNvPr>
                <p:cNvPicPr/>
                <p:nvPr/>
              </p:nvPicPr>
              <p:blipFill>
                <a:blip r:embed="rId165"/>
                <a:stretch>
                  <a:fillRect/>
                </a:stretch>
              </p:blipFill>
              <p:spPr>
                <a:xfrm>
                  <a:off x="4851823" y="645326"/>
                  <a:ext cx="473400" cy="4503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6" name="Ink 95">
                  <a:extLst>
                    <a:ext uri="{FF2B5EF4-FFF2-40B4-BE49-F238E27FC236}">
                      <a16:creationId xmlns:a16="http://schemas.microsoft.com/office/drawing/2014/main" id="{E4225B21-D377-36D0-6A02-7D8BC4BC9BCC}"/>
                    </a:ext>
                  </a:extLst>
                </p14:cNvPr>
                <p14:cNvContentPartPr/>
                <p14:nvPr/>
              </p14:nvContentPartPr>
              <p14:xfrm>
                <a:off x="4575703" y="353366"/>
                <a:ext cx="1136160" cy="1063800"/>
              </p14:xfrm>
            </p:contentPart>
          </mc:Choice>
          <mc:Fallback xmlns="">
            <p:pic>
              <p:nvPicPr>
                <p:cNvPr id="96" name="Ink 95">
                  <a:extLst>
                    <a:ext uri="{FF2B5EF4-FFF2-40B4-BE49-F238E27FC236}">
                      <a16:creationId xmlns:a16="http://schemas.microsoft.com/office/drawing/2014/main" id="{E4225B21-D377-36D0-6A02-7D8BC4BC9BCC}"/>
                    </a:ext>
                  </a:extLst>
                </p:cNvPr>
                <p:cNvPicPr/>
                <p:nvPr/>
              </p:nvPicPr>
              <p:blipFill>
                <a:blip r:embed="rId167"/>
                <a:stretch>
                  <a:fillRect/>
                </a:stretch>
              </p:blipFill>
              <p:spPr>
                <a:xfrm>
                  <a:off x="4567063" y="344726"/>
                  <a:ext cx="1153800" cy="10814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8" name="Ink 97">
                  <a:extLst>
                    <a:ext uri="{FF2B5EF4-FFF2-40B4-BE49-F238E27FC236}">
                      <a16:creationId xmlns:a16="http://schemas.microsoft.com/office/drawing/2014/main" id="{7AE33DF1-1045-81F3-DC97-1C32BF0EA2CC}"/>
                    </a:ext>
                  </a:extLst>
                </p14:cNvPr>
                <p14:cNvContentPartPr/>
                <p14:nvPr/>
              </p14:nvContentPartPr>
              <p14:xfrm>
                <a:off x="5797543" y="1381526"/>
                <a:ext cx="457920" cy="651240"/>
              </p14:xfrm>
            </p:contentPart>
          </mc:Choice>
          <mc:Fallback xmlns="">
            <p:pic>
              <p:nvPicPr>
                <p:cNvPr id="98" name="Ink 97">
                  <a:extLst>
                    <a:ext uri="{FF2B5EF4-FFF2-40B4-BE49-F238E27FC236}">
                      <a16:creationId xmlns:a16="http://schemas.microsoft.com/office/drawing/2014/main" id="{7AE33DF1-1045-81F3-DC97-1C32BF0EA2CC}"/>
                    </a:ext>
                  </a:extLst>
                </p:cNvPr>
                <p:cNvPicPr/>
                <p:nvPr/>
              </p:nvPicPr>
              <p:blipFill>
                <a:blip r:embed="rId169"/>
                <a:stretch>
                  <a:fillRect/>
                </a:stretch>
              </p:blipFill>
              <p:spPr>
                <a:xfrm>
                  <a:off x="5788543" y="1372526"/>
                  <a:ext cx="475560" cy="6688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9" name="Ink 98">
                  <a:extLst>
                    <a:ext uri="{FF2B5EF4-FFF2-40B4-BE49-F238E27FC236}">
                      <a16:creationId xmlns:a16="http://schemas.microsoft.com/office/drawing/2014/main" id="{533F162F-158D-A1A4-BDCA-A38C0D220CDB}"/>
                    </a:ext>
                  </a:extLst>
                </p14:cNvPr>
                <p14:cNvContentPartPr/>
                <p14:nvPr/>
              </p14:nvContentPartPr>
              <p14:xfrm>
                <a:off x="5672263" y="1271366"/>
                <a:ext cx="352800" cy="227160"/>
              </p14:xfrm>
            </p:contentPart>
          </mc:Choice>
          <mc:Fallback xmlns="">
            <p:pic>
              <p:nvPicPr>
                <p:cNvPr id="99" name="Ink 98">
                  <a:extLst>
                    <a:ext uri="{FF2B5EF4-FFF2-40B4-BE49-F238E27FC236}">
                      <a16:creationId xmlns:a16="http://schemas.microsoft.com/office/drawing/2014/main" id="{533F162F-158D-A1A4-BDCA-A38C0D220CDB}"/>
                    </a:ext>
                  </a:extLst>
                </p:cNvPr>
                <p:cNvPicPr/>
                <p:nvPr/>
              </p:nvPicPr>
              <p:blipFill>
                <a:blip r:embed="rId171"/>
                <a:stretch>
                  <a:fillRect/>
                </a:stretch>
              </p:blipFill>
              <p:spPr>
                <a:xfrm>
                  <a:off x="5663623" y="1262366"/>
                  <a:ext cx="37044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0" name="Ink 99">
                  <a:extLst>
                    <a:ext uri="{FF2B5EF4-FFF2-40B4-BE49-F238E27FC236}">
                      <a16:creationId xmlns:a16="http://schemas.microsoft.com/office/drawing/2014/main" id="{355E9D27-C01F-8016-5DF7-D10E301AFE2C}"/>
                    </a:ext>
                  </a:extLst>
                </p14:cNvPr>
                <p14:cNvContentPartPr/>
                <p14:nvPr/>
              </p14:nvContentPartPr>
              <p14:xfrm>
                <a:off x="3708823" y="1318886"/>
                <a:ext cx="737640" cy="516960"/>
              </p14:xfrm>
            </p:contentPart>
          </mc:Choice>
          <mc:Fallback xmlns="">
            <p:pic>
              <p:nvPicPr>
                <p:cNvPr id="100" name="Ink 99">
                  <a:extLst>
                    <a:ext uri="{FF2B5EF4-FFF2-40B4-BE49-F238E27FC236}">
                      <a16:creationId xmlns:a16="http://schemas.microsoft.com/office/drawing/2014/main" id="{355E9D27-C01F-8016-5DF7-D10E301AFE2C}"/>
                    </a:ext>
                  </a:extLst>
                </p:cNvPr>
                <p:cNvPicPr/>
                <p:nvPr/>
              </p:nvPicPr>
              <p:blipFill>
                <a:blip r:embed="rId173"/>
                <a:stretch>
                  <a:fillRect/>
                </a:stretch>
              </p:blipFill>
              <p:spPr>
                <a:xfrm>
                  <a:off x="3700183" y="1310246"/>
                  <a:ext cx="755280" cy="5346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2" name="Ink 101">
                  <a:extLst>
                    <a:ext uri="{FF2B5EF4-FFF2-40B4-BE49-F238E27FC236}">
                      <a16:creationId xmlns:a16="http://schemas.microsoft.com/office/drawing/2014/main" id="{B1E48916-9CCE-2B13-906B-9A215E6B0216}"/>
                    </a:ext>
                  </a:extLst>
                </p14:cNvPr>
                <p14:cNvContentPartPr/>
                <p14:nvPr/>
              </p14:nvContentPartPr>
              <p14:xfrm>
                <a:off x="6273823" y="1150406"/>
                <a:ext cx="100440" cy="209520"/>
              </p14:xfrm>
            </p:contentPart>
          </mc:Choice>
          <mc:Fallback xmlns="">
            <p:pic>
              <p:nvPicPr>
                <p:cNvPr id="102" name="Ink 101">
                  <a:extLst>
                    <a:ext uri="{FF2B5EF4-FFF2-40B4-BE49-F238E27FC236}">
                      <a16:creationId xmlns:a16="http://schemas.microsoft.com/office/drawing/2014/main" id="{B1E48916-9CCE-2B13-906B-9A215E6B0216}"/>
                    </a:ext>
                  </a:extLst>
                </p:cNvPr>
                <p:cNvPicPr/>
                <p:nvPr/>
              </p:nvPicPr>
              <p:blipFill>
                <a:blip r:embed="rId175"/>
                <a:stretch>
                  <a:fillRect/>
                </a:stretch>
              </p:blipFill>
              <p:spPr>
                <a:xfrm>
                  <a:off x="6265183" y="1141406"/>
                  <a:ext cx="11808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3" name="Ink 102">
                  <a:extLst>
                    <a:ext uri="{FF2B5EF4-FFF2-40B4-BE49-F238E27FC236}">
                      <a16:creationId xmlns:a16="http://schemas.microsoft.com/office/drawing/2014/main" id="{8AEBB81D-2400-717F-8269-2E2F8339E787}"/>
                    </a:ext>
                  </a:extLst>
                </p14:cNvPr>
                <p14:cNvContentPartPr/>
                <p14:nvPr/>
              </p14:nvContentPartPr>
              <p14:xfrm>
                <a:off x="6310903" y="1487366"/>
                <a:ext cx="35280" cy="16560"/>
              </p14:xfrm>
            </p:contentPart>
          </mc:Choice>
          <mc:Fallback xmlns="">
            <p:pic>
              <p:nvPicPr>
                <p:cNvPr id="103" name="Ink 102">
                  <a:extLst>
                    <a:ext uri="{FF2B5EF4-FFF2-40B4-BE49-F238E27FC236}">
                      <a16:creationId xmlns:a16="http://schemas.microsoft.com/office/drawing/2014/main" id="{8AEBB81D-2400-717F-8269-2E2F8339E787}"/>
                    </a:ext>
                  </a:extLst>
                </p:cNvPr>
                <p:cNvPicPr/>
                <p:nvPr/>
              </p:nvPicPr>
              <p:blipFill>
                <a:blip r:embed="rId177"/>
                <a:stretch>
                  <a:fillRect/>
                </a:stretch>
              </p:blipFill>
              <p:spPr>
                <a:xfrm>
                  <a:off x="6302263" y="1478726"/>
                  <a:ext cx="529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4" name="Ink 103">
                  <a:extLst>
                    <a:ext uri="{FF2B5EF4-FFF2-40B4-BE49-F238E27FC236}">
                      <a16:creationId xmlns:a16="http://schemas.microsoft.com/office/drawing/2014/main" id="{094D6202-4A01-9650-DC51-6668B6865999}"/>
                    </a:ext>
                  </a:extLst>
                </p14:cNvPr>
                <p14:cNvContentPartPr/>
                <p14:nvPr/>
              </p14:nvContentPartPr>
              <p14:xfrm>
                <a:off x="3818983" y="1212326"/>
                <a:ext cx="196560" cy="163800"/>
              </p14:xfrm>
            </p:contentPart>
          </mc:Choice>
          <mc:Fallback xmlns="">
            <p:pic>
              <p:nvPicPr>
                <p:cNvPr id="104" name="Ink 103">
                  <a:extLst>
                    <a:ext uri="{FF2B5EF4-FFF2-40B4-BE49-F238E27FC236}">
                      <a16:creationId xmlns:a16="http://schemas.microsoft.com/office/drawing/2014/main" id="{094D6202-4A01-9650-DC51-6668B6865999}"/>
                    </a:ext>
                  </a:extLst>
                </p:cNvPr>
                <p:cNvPicPr/>
                <p:nvPr/>
              </p:nvPicPr>
              <p:blipFill>
                <a:blip r:embed="rId179"/>
                <a:stretch>
                  <a:fillRect/>
                </a:stretch>
              </p:blipFill>
              <p:spPr>
                <a:xfrm>
                  <a:off x="3810343" y="1203326"/>
                  <a:ext cx="2142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5" name="Ink 104">
                  <a:extLst>
                    <a:ext uri="{FF2B5EF4-FFF2-40B4-BE49-F238E27FC236}">
                      <a16:creationId xmlns:a16="http://schemas.microsoft.com/office/drawing/2014/main" id="{C9C533E7-6873-CA22-F22C-A17B82A4FD6E}"/>
                    </a:ext>
                  </a:extLst>
                </p14:cNvPr>
                <p14:cNvContentPartPr/>
                <p14:nvPr/>
              </p14:nvContentPartPr>
              <p14:xfrm>
                <a:off x="3997543" y="1519766"/>
                <a:ext cx="15120" cy="16560"/>
              </p14:xfrm>
            </p:contentPart>
          </mc:Choice>
          <mc:Fallback xmlns="">
            <p:pic>
              <p:nvPicPr>
                <p:cNvPr id="105" name="Ink 104">
                  <a:extLst>
                    <a:ext uri="{FF2B5EF4-FFF2-40B4-BE49-F238E27FC236}">
                      <a16:creationId xmlns:a16="http://schemas.microsoft.com/office/drawing/2014/main" id="{C9C533E7-6873-CA22-F22C-A17B82A4FD6E}"/>
                    </a:ext>
                  </a:extLst>
                </p:cNvPr>
                <p:cNvPicPr/>
                <p:nvPr/>
              </p:nvPicPr>
              <p:blipFill>
                <a:blip r:embed="rId181"/>
                <a:stretch>
                  <a:fillRect/>
                </a:stretch>
              </p:blipFill>
              <p:spPr>
                <a:xfrm>
                  <a:off x="3988543" y="1511126"/>
                  <a:ext cx="32760" cy="34200"/>
                </a:xfrm>
                <a:prstGeom prst="rect">
                  <a:avLst/>
                </a:prstGeom>
              </p:spPr>
            </p:pic>
          </mc:Fallback>
        </mc:AlternateContent>
      </p:grpSp>
      <p:grpSp>
        <p:nvGrpSpPr>
          <p:cNvPr id="111" name="Group 110">
            <a:extLst>
              <a:ext uri="{FF2B5EF4-FFF2-40B4-BE49-F238E27FC236}">
                <a16:creationId xmlns:a16="http://schemas.microsoft.com/office/drawing/2014/main" id="{DE0CF9A6-9934-70CB-F716-0D50F51BB881}"/>
              </a:ext>
            </a:extLst>
          </p:cNvPr>
          <p:cNvGrpSpPr/>
          <p:nvPr/>
        </p:nvGrpSpPr>
        <p:grpSpPr>
          <a:xfrm>
            <a:off x="3867583" y="3155246"/>
            <a:ext cx="180000" cy="331920"/>
            <a:chOff x="3867583" y="3155246"/>
            <a:chExt cx="180000" cy="331920"/>
          </a:xfrm>
        </p:grpSpPr>
        <mc:AlternateContent xmlns:mc="http://schemas.openxmlformats.org/markup-compatibility/2006" xmlns:p14="http://schemas.microsoft.com/office/powerpoint/2010/main">
          <mc:Choice Requires="p14">
            <p:contentPart p14:bwMode="auto" r:id="rId182">
              <p14:nvContentPartPr>
                <p14:cNvPr id="106" name="Ink 105">
                  <a:extLst>
                    <a:ext uri="{FF2B5EF4-FFF2-40B4-BE49-F238E27FC236}">
                      <a16:creationId xmlns:a16="http://schemas.microsoft.com/office/drawing/2014/main" id="{30C68110-DCC6-089A-80B3-9E4B9FC1440A}"/>
                    </a:ext>
                  </a:extLst>
                </p14:cNvPr>
                <p14:cNvContentPartPr/>
                <p14:nvPr/>
              </p14:nvContentPartPr>
              <p14:xfrm>
                <a:off x="3867583" y="3155246"/>
                <a:ext cx="180000" cy="196920"/>
              </p14:xfrm>
            </p:contentPart>
          </mc:Choice>
          <mc:Fallback xmlns="">
            <p:pic>
              <p:nvPicPr>
                <p:cNvPr id="106" name="Ink 105">
                  <a:extLst>
                    <a:ext uri="{FF2B5EF4-FFF2-40B4-BE49-F238E27FC236}">
                      <a16:creationId xmlns:a16="http://schemas.microsoft.com/office/drawing/2014/main" id="{30C68110-DCC6-089A-80B3-9E4B9FC1440A}"/>
                    </a:ext>
                  </a:extLst>
                </p:cNvPr>
                <p:cNvPicPr/>
                <p:nvPr/>
              </p:nvPicPr>
              <p:blipFill>
                <a:blip r:embed="rId183"/>
                <a:stretch>
                  <a:fillRect/>
                </a:stretch>
              </p:blipFill>
              <p:spPr>
                <a:xfrm>
                  <a:off x="3858943" y="3146606"/>
                  <a:ext cx="19764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7" name="Ink 106">
                  <a:extLst>
                    <a:ext uri="{FF2B5EF4-FFF2-40B4-BE49-F238E27FC236}">
                      <a16:creationId xmlns:a16="http://schemas.microsoft.com/office/drawing/2014/main" id="{3DAF96EA-4561-B808-6977-CFC235424037}"/>
                    </a:ext>
                  </a:extLst>
                </p14:cNvPr>
                <p14:cNvContentPartPr/>
                <p14:nvPr/>
              </p14:nvContentPartPr>
              <p14:xfrm>
                <a:off x="4008703" y="3461606"/>
                <a:ext cx="15120" cy="25560"/>
              </p14:xfrm>
            </p:contentPart>
          </mc:Choice>
          <mc:Fallback xmlns="">
            <p:pic>
              <p:nvPicPr>
                <p:cNvPr id="107" name="Ink 106">
                  <a:extLst>
                    <a:ext uri="{FF2B5EF4-FFF2-40B4-BE49-F238E27FC236}">
                      <a16:creationId xmlns:a16="http://schemas.microsoft.com/office/drawing/2014/main" id="{3DAF96EA-4561-B808-6977-CFC235424037}"/>
                    </a:ext>
                  </a:extLst>
                </p:cNvPr>
                <p:cNvPicPr/>
                <p:nvPr/>
              </p:nvPicPr>
              <p:blipFill>
                <a:blip r:embed="rId185"/>
                <a:stretch>
                  <a:fillRect/>
                </a:stretch>
              </p:blipFill>
              <p:spPr>
                <a:xfrm>
                  <a:off x="4000063" y="3452606"/>
                  <a:ext cx="32760" cy="43200"/>
                </a:xfrm>
                <a:prstGeom prst="rect">
                  <a:avLst/>
                </a:prstGeom>
              </p:spPr>
            </p:pic>
          </mc:Fallback>
        </mc:AlternateContent>
      </p:grpSp>
      <p:grpSp>
        <p:nvGrpSpPr>
          <p:cNvPr id="110" name="Group 109">
            <a:extLst>
              <a:ext uri="{FF2B5EF4-FFF2-40B4-BE49-F238E27FC236}">
                <a16:creationId xmlns:a16="http://schemas.microsoft.com/office/drawing/2014/main" id="{FCAE5887-F8B7-D6AD-A49B-6FAC6E8D7FD8}"/>
              </a:ext>
            </a:extLst>
          </p:cNvPr>
          <p:cNvGrpSpPr/>
          <p:nvPr/>
        </p:nvGrpSpPr>
        <p:grpSpPr>
          <a:xfrm>
            <a:off x="5610703" y="3622886"/>
            <a:ext cx="172440" cy="320760"/>
            <a:chOff x="5610703" y="3622886"/>
            <a:chExt cx="172440" cy="320760"/>
          </a:xfrm>
        </p:grpSpPr>
        <mc:AlternateContent xmlns:mc="http://schemas.openxmlformats.org/markup-compatibility/2006" xmlns:p14="http://schemas.microsoft.com/office/powerpoint/2010/main">
          <mc:Choice Requires="p14">
            <p:contentPart p14:bwMode="auto" r:id="rId186">
              <p14:nvContentPartPr>
                <p14:cNvPr id="108" name="Ink 107">
                  <a:extLst>
                    <a:ext uri="{FF2B5EF4-FFF2-40B4-BE49-F238E27FC236}">
                      <a16:creationId xmlns:a16="http://schemas.microsoft.com/office/drawing/2014/main" id="{D54EACEC-41C2-8878-726C-88F9CA7CBE60}"/>
                    </a:ext>
                  </a:extLst>
                </p14:cNvPr>
                <p14:cNvContentPartPr/>
                <p14:nvPr/>
              </p14:nvContentPartPr>
              <p14:xfrm>
                <a:off x="5610703" y="3622886"/>
                <a:ext cx="172440" cy="142200"/>
              </p14:xfrm>
            </p:contentPart>
          </mc:Choice>
          <mc:Fallback xmlns="">
            <p:pic>
              <p:nvPicPr>
                <p:cNvPr id="108" name="Ink 107">
                  <a:extLst>
                    <a:ext uri="{FF2B5EF4-FFF2-40B4-BE49-F238E27FC236}">
                      <a16:creationId xmlns:a16="http://schemas.microsoft.com/office/drawing/2014/main" id="{D54EACEC-41C2-8878-726C-88F9CA7CBE60}"/>
                    </a:ext>
                  </a:extLst>
                </p:cNvPr>
                <p:cNvPicPr/>
                <p:nvPr/>
              </p:nvPicPr>
              <p:blipFill>
                <a:blip r:embed="rId187"/>
                <a:stretch>
                  <a:fillRect/>
                </a:stretch>
              </p:blipFill>
              <p:spPr>
                <a:xfrm>
                  <a:off x="5601703" y="3614246"/>
                  <a:ext cx="19008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09" name="Ink 108">
                  <a:extLst>
                    <a:ext uri="{FF2B5EF4-FFF2-40B4-BE49-F238E27FC236}">
                      <a16:creationId xmlns:a16="http://schemas.microsoft.com/office/drawing/2014/main" id="{AFCCA24C-70BC-DE28-3E87-6FB314E4CED0}"/>
                    </a:ext>
                  </a:extLst>
                </p14:cNvPr>
                <p14:cNvContentPartPr/>
                <p14:nvPr/>
              </p14:nvContentPartPr>
              <p14:xfrm>
                <a:off x="5652103" y="3905846"/>
                <a:ext cx="17280" cy="37800"/>
              </p14:xfrm>
            </p:contentPart>
          </mc:Choice>
          <mc:Fallback xmlns="">
            <p:pic>
              <p:nvPicPr>
                <p:cNvPr id="109" name="Ink 108">
                  <a:extLst>
                    <a:ext uri="{FF2B5EF4-FFF2-40B4-BE49-F238E27FC236}">
                      <a16:creationId xmlns:a16="http://schemas.microsoft.com/office/drawing/2014/main" id="{AFCCA24C-70BC-DE28-3E87-6FB314E4CED0}"/>
                    </a:ext>
                  </a:extLst>
                </p:cNvPr>
                <p:cNvPicPr/>
                <p:nvPr/>
              </p:nvPicPr>
              <p:blipFill>
                <a:blip r:embed="rId189"/>
                <a:stretch>
                  <a:fillRect/>
                </a:stretch>
              </p:blipFill>
              <p:spPr>
                <a:xfrm>
                  <a:off x="5643103" y="3896846"/>
                  <a:ext cx="34920" cy="55440"/>
                </a:xfrm>
                <a:prstGeom prst="rect">
                  <a:avLst/>
                </a:prstGeom>
              </p:spPr>
            </p:pic>
          </mc:Fallback>
        </mc:AlternateContent>
      </p:grpSp>
    </p:spTree>
    <p:extLst>
      <p:ext uri="{BB962C8B-B14F-4D97-AF65-F5344CB8AC3E}">
        <p14:creationId xmlns:p14="http://schemas.microsoft.com/office/powerpoint/2010/main" val="29551511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2"/>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r>
              <a:rPr lang="en-US" sz="2200" dirty="0">
                <a:cs typeface="Times New Roman" panose="02020603050405020304" pitchFamily="18" charset="0"/>
              </a:rPr>
              <a:t>Concise way to present multiple regressions</a:t>
            </a:r>
          </a:p>
          <a:p>
            <a:r>
              <a:rPr lang="en-US" sz="2200" dirty="0">
                <a:cs typeface="Times New Roman" panose="02020603050405020304" pitchFamily="18" charset="0"/>
              </a:rPr>
              <a:t>What should you look for when reading a table? </a:t>
            </a:r>
          </a:p>
          <a:p>
            <a:pPr lvl="1"/>
            <a:r>
              <a:rPr lang="en-US" sz="2200" dirty="0">
                <a:cs typeface="Times New Roman" panose="02020603050405020304" pitchFamily="18" charset="0"/>
              </a:rPr>
              <a:t>Key differences across models</a:t>
            </a:r>
          </a:p>
          <a:p>
            <a:pPr lvl="1"/>
            <a:r>
              <a:rPr lang="en-US" sz="2200" dirty="0">
                <a:cs typeface="Times New Roman" panose="02020603050405020304" pitchFamily="18" charset="0"/>
              </a:rPr>
              <a:t>Identify parameter authors care about</a:t>
            </a:r>
          </a:p>
          <a:p>
            <a:pPr lvl="1"/>
            <a:r>
              <a:rPr lang="en-US" sz="2200" dirty="0">
                <a:cs typeface="Times New Roman" panose="02020603050405020304" pitchFamily="18" charset="0"/>
              </a:rPr>
              <a:t>Look for changes across columns</a:t>
            </a:r>
          </a:p>
        </p:txBody>
      </p:sp>
    </p:spTree>
    <p:extLst>
      <p:ext uri="{BB962C8B-B14F-4D97-AF65-F5344CB8AC3E}">
        <p14:creationId xmlns:p14="http://schemas.microsoft.com/office/powerpoint/2010/main" val="19552640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3"/>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r>
              <a:rPr lang="en-US" sz="2200" dirty="0">
                <a:cs typeface="Times New Roman" panose="02020603050405020304" pitchFamily="18" charset="0"/>
              </a:rPr>
              <a:t>Concise way to present multiple regressions</a:t>
            </a:r>
          </a:p>
          <a:p>
            <a:r>
              <a:rPr lang="en-US" sz="2200" dirty="0">
                <a:cs typeface="Times New Roman" panose="02020603050405020304" pitchFamily="18" charset="0"/>
              </a:rPr>
              <a:t>What should you look for when reading a table? </a:t>
            </a:r>
          </a:p>
          <a:p>
            <a:pPr lvl="1"/>
            <a:r>
              <a:rPr lang="en-US" sz="2200" dirty="0">
                <a:cs typeface="Times New Roman" panose="02020603050405020304" pitchFamily="18" charset="0"/>
              </a:rPr>
              <a:t>Key differences across models</a:t>
            </a:r>
          </a:p>
          <a:p>
            <a:pPr lvl="1"/>
            <a:r>
              <a:rPr lang="en-US" sz="2200" dirty="0">
                <a:cs typeface="Times New Roman" panose="02020603050405020304" pitchFamily="18" charset="0"/>
              </a:rPr>
              <a:t>Identify parameter authors care about</a:t>
            </a:r>
          </a:p>
          <a:p>
            <a:pPr lvl="1"/>
            <a:r>
              <a:rPr lang="en-US" sz="2200" dirty="0">
                <a:cs typeface="Times New Roman" panose="02020603050405020304" pitchFamily="18" charset="0"/>
              </a:rPr>
              <a:t>Look for changes across columns</a:t>
            </a:r>
          </a:p>
          <a:p>
            <a:r>
              <a:rPr lang="en-US" sz="2200" dirty="0">
                <a:cs typeface="Times New Roman" panose="02020603050405020304" pitchFamily="18" charset="0"/>
              </a:rPr>
              <a:t>Other notes: </a:t>
            </a:r>
          </a:p>
          <a:p>
            <a:pPr lvl="1"/>
            <a:r>
              <a:rPr lang="en-US" sz="2200" dirty="0">
                <a:cs typeface="Times New Roman" panose="02020603050405020304" pitchFamily="18" charset="0"/>
              </a:rPr>
              <a:t>Asterisks and standard errors</a:t>
            </a:r>
          </a:p>
        </p:txBody>
      </p:sp>
      <p:sp>
        <p:nvSpPr>
          <p:cNvPr id="4" name="Oval 3">
            <a:extLst>
              <a:ext uri="{FF2B5EF4-FFF2-40B4-BE49-F238E27FC236}">
                <a16:creationId xmlns:a16="http://schemas.microsoft.com/office/drawing/2014/main" id="{C4E53F0C-D351-4884-97F2-82812B30BF70}"/>
              </a:ext>
            </a:extLst>
          </p:cNvPr>
          <p:cNvSpPr/>
          <p:nvPr/>
        </p:nvSpPr>
        <p:spPr>
          <a:xfrm>
            <a:off x="381000" y="4876800"/>
            <a:ext cx="3124200" cy="584606"/>
          </a:xfrm>
          <a:prstGeom prst="ellipse">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3197485-BEFF-4774-9DFF-595FF5CF3B99}"/>
              </a:ext>
            </a:extLst>
          </p:cNvPr>
          <p:cNvSpPr/>
          <p:nvPr/>
        </p:nvSpPr>
        <p:spPr>
          <a:xfrm>
            <a:off x="3124200" y="2227742"/>
            <a:ext cx="3124200" cy="584606"/>
          </a:xfrm>
          <a:prstGeom prst="ellipse">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41941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2"/>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r>
              <a:rPr lang="en-US" sz="2200" dirty="0">
                <a:cs typeface="Times New Roman" panose="02020603050405020304" pitchFamily="18" charset="0"/>
              </a:rPr>
              <a:t>Concise way to present multiple regressions</a:t>
            </a:r>
          </a:p>
          <a:p>
            <a:r>
              <a:rPr lang="en-US" sz="2200" dirty="0">
                <a:cs typeface="Times New Roman" panose="02020603050405020304" pitchFamily="18" charset="0"/>
              </a:rPr>
              <a:t>What should you look for when reading a table? </a:t>
            </a:r>
          </a:p>
          <a:p>
            <a:pPr lvl="1"/>
            <a:r>
              <a:rPr lang="en-US" sz="2200" dirty="0">
                <a:cs typeface="Times New Roman" panose="02020603050405020304" pitchFamily="18" charset="0"/>
              </a:rPr>
              <a:t>Key differences across models</a:t>
            </a:r>
          </a:p>
          <a:p>
            <a:pPr lvl="1"/>
            <a:r>
              <a:rPr lang="en-US" sz="2200" dirty="0">
                <a:cs typeface="Times New Roman" panose="02020603050405020304" pitchFamily="18" charset="0"/>
              </a:rPr>
              <a:t>Identify parameter authors care about</a:t>
            </a:r>
          </a:p>
          <a:p>
            <a:pPr lvl="1"/>
            <a:r>
              <a:rPr lang="en-US" sz="2200" dirty="0">
                <a:cs typeface="Times New Roman" panose="02020603050405020304" pitchFamily="18" charset="0"/>
              </a:rPr>
              <a:t>Look for changes across columns</a:t>
            </a:r>
          </a:p>
          <a:p>
            <a:r>
              <a:rPr lang="en-US" sz="2200" dirty="0">
                <a:cs typeface="Times New Roman" panose="02020603050405020304" pitchFamily="18" charset="0"/>
              </a:rPr>
              <a:t>Other notes: </a:t>
            </a:r>
          </a:p>
          <a:p>
            <a:pPr lvl="1"/>
            <a:r>
              <a:rPr lang="en-US" sz="2200" dirty="0">
                <a:cs typeface="Times New Roman" panose="02020603050405020304" pitchFamily="18" charset="0"/>
              </a:rPr>
              <a:t>Asterisks and standard errors</a:t>
            </a:r>
          </a:p>
          <a:p>
            <a:pPr lvl="1"/>
            <a:r>
              <a:rPr lang="en-US" sz="2200" i="1" dirty="0">
                <a:cs typeface="Times New Roman" panose="02020603050405020304" pitchFamily="18" charset="0"/>
              </a:rPr>
              <a:t>N</a:t>
            </a:r>
          </a:p>
        </p:txBody>
      </p:sp>
      <p:sp>
        <p:nvSpPr>
          <p:cNvPr id="5" name="Oval 4">
            <a:extLst>
              <a:ext uri="{FF2B5EF4-FFF2-40B4-BE49-F238E27FC236}">
                <a16:creationId xmlns:a16="http://schemas.microsoft.com/office/drawing/2014/main" id="{C35DE200-22BF-44F6-B3FC-B92E9AB0D3B4}"/>
              </a:ext>
            </a:extLst>
          </p:cNvPr>
          <p:cNvSpPr/>
          <p:nvPr/>
        </p:nvSpPr>
        <p:spPr>
          <a:xfrm>
            <a:off x="457200" y="3505200"/>
            <a:ext cx="5791200" cy="584606"/>
          </a:xfrm>
          <a:prstGeom prst="ellipse">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57554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2"/>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r>
              <a:rPr lang="en-US" sz="2200" dirty="0">
                <a:cs typeface="Times New Roman" panose="02020603050405020304" pitchFamily="18" charset="0"/>
              </a:rPr>
              <a:t>Concise way to present multiple regressions</a:t>
            </a:r>
          </a:p>
          <a:p>
            <a:r>
              <a:rPr lang="en-US" sz="2200" dirty="0">
                <a:cs typeface="Times New Roman" panose="02020603050405020304" pitchFamily="18" charset="0"/>
              </a:rPr>
              <a:t>What should you look for when reading a table? </a:t>
            </a:r>
          </a:p>
          <a:p>
            <a:pPr lvl="1"/>
            <a:r>
              <a:rPr lang="en-US" sz="2200" dirty="0">
                <a:cs typeface="Times New Roman" panose="02020603050405020304" pitchFamily="18" charset="0"/>
              </a:rPr>
              <a:t>Key differences across models</a:t>
            </a:r>
          </a:p>
          <a:p>
            <a:pPr lvl="1"/>
            <a:r>
              <a:rPr lang="en-US" sz="2200" dirty="0">
                <a:cs typeface="Times New Roman" panose="02020603050405020304" pitchFamily="18" charset="0"/>
              </a:rPr>
              <a:t>Identify parameter authors care about</a:t>
            </a:r>
          </a:p>
          <a:p>
            <a:pPr lvl="1"/>
            <a:r>
              <a:rPr lang="en-US" sz="2200" dirty="0">
                <a:cs typeface="Times New Roman" panose="02020603050405020304" pitchFamily="18" charset="0"/>
              </a:rPr>
              <a:t>Look for changes across columns</a:t>
            </a:r>
          </a:p>
          <a:p>
            <a:r>
              <a:rPr lang="en-US" sz="2200" dirty="0">
                <a:cs typeface="Times New Roman" panose="02020603050405020304" pitchFamily="18" charset="0"/>
              </a:rPr>
              <a:t>Other notes: </a:t>
            </a:r>
          </a:p>
          <a:p>
            <a:pPr lvl="1"/>
            <a:r>
              <a:rPr lang="en-US" sz="2200" dirty="0">
                <a:cs typeface="Times New Roman" panose="02020603050405020304" pitchFamily="18" charset="0"/>
              </a:rPr>
              <a:t>Asterisks and standard errors</a:t>
            </a:r>
          </a:p>
          <a:p>
            <a:pPr lvl="1"/>
            <a:r>
              <a:rPr lang="en-US" sz="2200" i="1" dirty="0">
                <a:cs typeface="Times New Roman" panose="02020603050405020304" pitchFamily="18" charset="0"/>
              </a:rPr>
              <a:t>N</a:t>
            </a:r>
          </a:p>
          <a:p>
            <a:pPr lvl="1"/>
            <a:r>
              <a:rPr lang="en-US" sz="2200" dirty="0">
                <a:cs typeface="Times New Roman" panose="02020603050405020304" pitchFamily="18" charset="0"/>
              </a:rPr>
              <a:t>Overall model performance</a:t>
            </a:r>
          </a:p>
        </p:txBody>
      </p:sp>
      <p:sp>
        <p:nvSpPr>
          <p:cNvPr id="5" name="Oval 4">
            <a:extLst>
              <a:ext uri="{FF2B5EF4-FFF2-40B4-BE49-F238E27FC236}">
                <a16:creationId xmlns:a16="http://schemas.microsoft.com/office/drawing/2014/main" id="{743A1893-226B-4B0A-BD35-12592FE17CB7}"/>
              </a:ext>
            </a:extLst>
          </p:cNvPr>
          <p:cNvSpPr/>
          <p:nvPr/>
        </p:nvSpPr>
        <p:spPr>
          <a:xfrm>
            <a:off x="457200" y="3810000"/>
            <a:ext cx="990600" cy="1371600"/>
          </a:xfrm>
          <a:prstGeom prst="ellipse">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43730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3"/>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pPr marL="0" indent="0">
              <a:buNone/>
            </a:pPr>
            <a:r>
              <a:rPr lang="en-US" sz="2200" b="1" dirty="0">
                <a:solidFill>
                  <a:srgbClr val="0070C0"/>
                </a:solidFill>
                <a:cs typeface="Times New Roman" panose="02020603050405020304" pitchFamily="18" charset="0"/>
              </a:rPr>
              <a:t>Interpreting Results</a:t>
            </a:r>
          </a:p>
          <a:p>
            <a:pPr marL="457200" indent="-457200">
              <a:buFont typeface="+mj-lt"/>
              <a:buAutoNum type="arabicPeriod"/>
            </a:pPr>
            <a:r>
              <a:rPr lang="en-US" sz="2200" dirty="0">
                <a:cs typeface="Times New Roman" panose="02020603050405020304" pitchFamily="18" charset="0"/>
              </a:rPr>
              <a:t>Think “A 1-unit change in </a:t>
            </a:r>
            <a:r>
              <a:rPr lang="en-US" sz="2200" i="1" dirty="0">
                <a:cs typeface="Times New Roman" panose="02020603050405020304" pitchFamily="18" charset="0"/>
              </a:rPr>
              <a:t>x</a:t>
            </a:r>
            <a:r>
              <a:rPr lang="en-US" sz="2200" dirty="0">
                <a:cs typeface="Times New Roman" panose="02020603050405020304" pitchFamily="18" charset="0"/>
              </a:rPr>
              <a:t>…”</a:t>
            </a:r>
          </a:p>
          <a:p>
            <a:pPr marL="457200" indent="-457200">
              <a:buFont typeface="+mj-lt"/>
              <a:buAutoNum type="arabicPeriod"/>
            </a:pPr>
            <a:r>
              <a:rPr lang="en-US" sz="2200" dirty="0">
                <a:cs typeface="Times New Roman" panose="02020603050405020304" pitchFamily="18" charset="0"/>
              </a:rPr>
              <a:t>Economic vs. statistical significance</a:t>
            </a:r>
          </a:p>
          <a:p>
            <a:pPr marL="457200" indent="-457200">
              <a:buFont typeface="+mj-lt"/>
              <a:buAutoNum type="arabicPeriod"/>
            </a:pPr>
            <a:r>
              <a:rPr lang="en-US" sz="2200" dirty="0">
                <a:cs typeface="Times New Roman" panose="02020603050405020304" pitchFamily="18" charset="0"/>
              </a:rPr>
              <a:t>Causality or association?</a:t>
            </a:r>
          </a:p>
        </p:txBody>
      </p:sp>
    </p:spTree>
    <p:extLst>
      <p:ext uri="{BB962C8B-B14F-4D97-AF65-F5344CB8AC3E}">
        <p14:creationId xmlns:p14="http://schemas.microsoft.com/office/powerpoint/2010/main" val="467476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686800" cy="624840"/>
          </a:xfrm>
        </p:spPr>
        <p:txBody>
          <a:bodyPr>
            <a:normAutofit fontScale="90000"/>
          </a:bodyPr>
          <a:lstStyle/>
          <a:p>
            <a:r>
              <a:rPr lang="en-US" dirty="0">
                <a:cs typeface="Times New Roman" panose="02020603050405020304" pitchFamily="18" charset="0"/>
              </a:rPr>
              <a:t>Population Model: Multiple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is the dependent variable (outcome)</a:t>
                </a:r>
              </a:p>
              <a:p>
                <a:r>
                  <a:rPr lang="en-US" sz="2400" b="0" dirty="0">
                    <a:cs typeface="Times New Roman" panose="02020603050405020304" pitchFamily="18" charset="0"/>
                  </a:rPr>
                  <a:t>Each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(and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is a different independent variable:</a:t>
                </a:r>
              </a:p>
              <a:p>
                <a:pPr lvl="1"/>
                <a:r>
                  <a:rPr lang="en-US" sz="2400" dirty="0">
                    <a:cs typeface="Times New Roman" panose="02020603050405020304" pitchFamily="18" charset="0"/>
                  </a:rPr>
                  <a:t>Treatment status</a:t>
                </a:r>
              </a:p>
              <a:p>
                <a:pPr lvl="1"/>
                <a:r>
                  <a:rPr lang="en-US" sz="2400" dirty="0">
                    <a:cs typeface="Times New Roman" panose="02020603050405020304" pitchFamily="18" charset="0"/>
                  </a:rPr>
                  <a:t>Demographics (race, income, education, location, etc.)</a:t>
                </a:r>
              </a:p>
              <a:p>
                <a:r>
                  <a:rPr lang="en-US" sz="2400" b="1" dirty="0">
                    <a:cs typeface="Times New Roman" panose="02020603050405020304" pitchFamily="18" charset="0"/>
                  </a:rPr>
                  <a:t>Why would we want to include multiple variables in a regression?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426"/>
                </a:stretch>
              </a:blipFill>
            </p:spPr>
            <p:txBody>
              <a:bodyPr/>
              <a:lstStyle/>
              <a:p>
                <a:r>
                  <a:rPr lang="en-US">
                    <a:noFill/>
                  </a:rPr>
                  <a:t> </a:t>
                </a:r>
              </a:p>
            </p:txBody>
          </p:sp>
        </mc:Fallback>
      </mc:AlternateContent>
    </p:spTree>
    <p:extLst>
      <p:ext uri="{BB962C8B-B14F-4D97-AF65-F5344CB8AC3E}">
        <p14:creationId xmlns:p14="http://schemas.microsoft.com/office/powerpoint/2010/main" val="3561514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2"/>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pPr marL="0" indent="0">
              <a:buNone/>
            </a:pPr>
            <a:r>
              <a:rPr lang="en-US" sz="2200" b="1" dirty="0">
                <a:solidFill>
                  <a:srgbClr val="0070C0"/>
                </a:solidFill>
                <a:cs typeface="Times New Roman" panose="02020603050405020304" pitchFamily="18" charset="0"/>
              </a:rPr>
              <a:t>Interpreting Results</a:t>
            </a:r>
          </a:p>
          <a:p>
            <a:pPr marL="457200" indent="-457200">
              <a:buFont typeface="+mj-lt"/>
              <a:buAutoNum type="arabicPeriod"/>
            </a:pPr>
            <a:r>
              <a:rPr lang="en-US" sz="2200" dirty="0">
                <a:cs typeface="Times New Roman" panose="02020603050405020304" pitchFamily="18" charset="0"/>
              </a:rPr>
              <a:t>Think “A 1-unit change in </a:t>
            </a:r>
            <a:r>
              <a:rPr lang="en-US" sz="2200" i="1" dirty="0">
                <a:cs typeface="Times New Roman" panose="02020603050405020304" pitchFamily="18" charset="0"/>
              </a:rPr>
              <a:t>x</a:t>
            </a:r>
            <a:r>
              <a:rPr lang="en-US" sz="2200" dirty="0">
                <a:cs typeface="Times New Roman" panose="02020603050405020304" pitchFamily="18" charset="0"/>
              </a:rPr>
              <a:t>…”</a:t>
            </a:r>
          </a:p>
          <a:p>
            <a:pPr marL="457200" indent="-457200">
              <a:buFont typeface="+mj-lt"/>
              <a:buAutoNum type="arabicPeriod"/>
            </a:pPr>
            <a:r>
              <a:rPr lang="en-US" sz="2200" dirty="0">
                <a:cs typeface="Times New Roman" panose="02020603050405020304" pitchFamily="18" charset="0"/>
              </a:rPr>
              <a:t>Economic vs. statistical significance</a:t>
            </a:r>
          </a:p>
          <a:p>
            <a:pPr marL="457200" indent="-457200">
              <a:buFont typeface="+mj-lt"/>
              <a:buAutoNum type="arabicPeriod"/>
            </a:pPr>
            <a:r>
              <a:rPr lang="en-US" sz="2200" dirty="0">
                <a:cs typeface="Times New Roman" panose="02020603050405020304" pitchFamily="18" charset="0"/>
              </a:rPr>
              <a:t>Causality or association?</a:t>
            </a:r>
          </a:p>
          <a:p>
            <a:pPr marL="457200" indent="-457200">
              <a:buFont typeface="+mj-lt"/>
              <a:buAutoNum type="arabicPeriod"/>
            </a:pPr>
            <a:endParaRPr lang="en-US" sz="2200" dirty="0">
              <a:cs typeface="Times New Roman" panose="02020603050405020304" pitchFamily="18" charset="0"/>
            </a:endParaRPr>
          </a:p>
          <a:p>
            <a:pPr marL="0" indent="0">
              <a:buNone/>
            </a:pPr>
            <a:r>
              <a:rPr lang="en-US" sz="2200" b="1" dirty="0">
                <a:solidFill>
                  <a:srgbClr val="0070C0"/>
                </a:solidFill>
                <a:cs typeface="Times New Roman" panose="02020603050405020304" pitchFamily="18" charset="0"/>
              </a:rPr>
              <a:t>How do you make the table? </a:t>
            </a:r>
          </a:p>
          <a:p>
            <a:pPr marL="457200" indent="-457200">
              <a:buFont typeface="+mj-lt"/>
              <a:buAutoNum type="arabicPeriod"/>
            </a:pPr>
            <a:endParaRPr lang="en-US" sz="2200" dirty="0">
              <a:cs typeface="Times New Roman" panose="02020603050405020304" pitchFamily="18" charset="0"/>
            </a:endParaRPr>
          </a:p>
        </p:txBody>
      </p:sp>
    </p:spTree>
    <p:extLst>
      <p:ext uri="{BB962C8B-B14F-4D97-AF65-F5344CB8AC3E}">
        <p14:creationId xmlns:p14="http://schemas.microsoft.com/office/powerpoint/2010/main" val="16252425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6" name="Picture 2" descr="RStudio - RStudio">
            <a:extLst>
              <a:ext uri="{FF2B5EF4-FFF2-40B4-BE49-F238E27FC236}">
                <a16:creationId xmlns:a16="http://schemas.microsoft.com/office/drawing/2014/main" id="{E03C9ED9-B41A-44BA-93F1-87819F474C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B727B720-63DE-8C47-B573-649BEEBEF6DF}"/>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56A9DF8F-66DD-2A6B-E0D8-9ECA4972C7C3}"/>
              </a:ext>
            </a:extLst>
          </p:cNvPr>
          <p:cNvPicPr>
            <a:picLocks noChangeAspect="1"/>
          </p:cNvPicPr>
          <p:nvPr/>
        </p:nvPicPr>
        <p:blipFill>
          <a:blip r:embed="rId3"/>
          <a:stretch>
            <a:fillRect/>
          </a:stretch>
        </p:blipFill>
        <p:spPr>
          <a:xfrm>
            <a:off x="381000" y="1262280"/>
            <a:ext cx="4448796" cy="5268060"/>
          </a:xfrm>
          <a:prstGeom prst="rect">
            <a:avLst/>
          </a:prstGeom>
        </p:spPr>
      </p:pic>
    </p:spTree>
    <p:extLst>
      <p:ext uri="{BB962C8B-B14F-4D97-AF65-F5344CB8AC3E}">
        <p14:creationId xmlns:p14="http://schemas.microsoft.com/office/powerpoint/2010/main" val="25674798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Inference on Regression Coefficients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0795453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Inference: How well does our data answer our question?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515600"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r>
                  <a:rPr lang="en-US" sz="2400" dirty="0">
                    <a:cs typeface="Times New Roman" panose="02020603050405020304" pitchFamily="18" charset="0"/>
                  </a:rPr>
                  <a:t>Any regression is left with </a:t>
                </a:r>
                <a:r>
                  <a:rPr lang="en-US" sz="2400" b="1" dirty="0">
                    <a:solidFill>
                      <a:schemeClr val="accent2">
                        <a:lumMod val="75000"/>
                      </a:schemeClr>
                    </a:solidFill>
                    <a:cs typeface="Times New Roman" panose="02020603050405020304" pitchFamily="18" charset="0"/>
                  </a:rPr>
                  <a:t>residual variation</a:t>
                </a:r>
                <a:r>
                  <a:rPr lang="en-US" sz="2400" dirty="0">
                    <a:cs typeface="Times New Roman" panose="02020603050405020304" pitchFamily="18" charset="0"/>
                  </a:rPr>
                  <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𝜀</m:t>
                    </m:r>
                  </m:oMath>
                </a14:m>
                <a:endParaRPr lang="en-US" sz="2400" b="0" dirty="0">
                  <a:cs typeface="Times New Roman" panose="02020603050405020304" pitchFamily="18" charset="0"/>
                </a:endParaRPr>
              </a:p>
              <a:p>
                <a:r>
                  <a:rPr lang="en-US" sz="2400" dirty="0">
                    <a:cs typeface="Times New Roman" panose="02020603050405020304" pitchFamily="18" charset="0"/>
                  </a:rPr>
                  <a:t>Additionally, </a:t>
                </a:r>
                <a:r>
                  <a:rPr lang="en-US" sz="2400" b="1" dirty="0">
                    <a:solidFill>
                      <a:schemeClr val="accent3">
                        <a:lumMod val="75000"/>
                      </a:schemeClr>
                    </a:solidFill>
                    <a:cs typeface="Times New Roman" panose="02020603050405020304" pitchFamily="18" charset="0"/>
                  </a:rPr>
                  <a:t>sampling variation</a:t>
                </a:r>
                <a:r>
                  <a:rPr lang="en-US" sz="2400" b="1" dirty="0">
                    <a:cs typeface="Times New Roman" panose="02020603050405020304" pitchFamily="18" charset="0"/>
                  </a:rPr>
                  <a:t> </a:t>
                </a:r>
                <a:r>
                  <a:rPr lang="en-US" sz="2400" dirty="0">
                    <a:cs typeface="Times New Roman" panose="02020603050405020304" pitchFamily="18" charset="0"/>
                  </a:rPr>
                  <a:t>means that if we change the data (a little), we change </a:t>
                </a:r>
                <a14:m>
                  <m:oMath xmlns:m="http://schemas.openxmlformats.org/officeDocument/2006/math">
                    <m:acc>
                      <m:accPr>
                        <m:chr m:val="̂"/>
                        <m:ctrlP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1</m:t>
                            </m:r>
                          </m:sub>
                        </m:sSub>
                      </m:e>
                    </m:acc>
                  </m:oMath>
                </a14:m>
                <a:r>
                  <a:rPr lang="en-US" sz="2400" b="0" dirty="0">
                    <a:cs typeface="Times New Roman" panose="02020603050405020304" pitchFamily="18" charset="0"/>
                  </a:rPr>
                  <a:t> (potentially a lot)</a:t>
                </a:r>
              </a:p>
              <a:p>
                <a:r>
                  <a:rPr lang="en-US" sz="2400" dirty="0">
                    <a:cs typeface="Times New Roman" panose="02020603050405020304" pitchFamily="18" charset="0"/>
                  </a:rPr>
                  <a:t>A key question of a regression model is therefore: </a:t>
                </a:r>
              </a:p>
              <a:p>
                <a:pPr marL="0" indent="0">
                  <a:buNone/>
                </a:pPr>
                <a:r>
                  <a:rPr lang="en-US" sz="2400" b="1" dirty="0">
                    <a:cs typeface="Times New Roman" panose="02020603050405020304" pitchFamily="18" charset="0"/>
                  </a:rPr>
                  <a:t>How certain am I that my </a:t>
                </a:r>
                <a14:m>
                  <m:oMath xmlns:m="http://schemas.openxmlformats.org/officeDocument/2006/math">
                    <m:acc>
                      <m:accPr>
                        <m:chr m:val="̂"/>
                        <m:ctrlPr>
                          <a:rPr lang="en-US" sz="2400" b="1"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1</m:t>
                            </m:r>
                          </m:sub>
                        </m:sSub>
                      </m:e>
                    </m:acc>
                  </m:oMath>
                </a14:m>
                <a:r>
                  <a:rPr lang="en-US" sz="2400" b="1" dirty="0">
                    <a:cs typeface="Times New Roman" panose="02020603050405020304" pitchFamily="18" charset="0"/>
                  </a:rPr>
                  <a:t> is telling me something informative about </a:t>
                </a:r>
                <a14:m>
                  <m:oMath xmlns:m="http://schemas.openxmlformats.org/officeDocument/2006/math">
                    <m:r>
                      <a:rPr lang="en-US" sz="2400" b="1" i="1" smtClean="0">
                        <a:latin typeface="Cambria Math" panose="02040503050406030204" pitchFamily="18" charset="0"/>
                        <a:cs typeface="Times New Roman" panose="02020603050405020304" pitchFamily="18" charset="0"/>
                      </a:rPr>
                      <m:t>𝜷</m:t>
                    </m:r>
                    <m:r>
                      <a:rPr lang="en-US" sz="2400" b="1" i="0" smtClean="0">
                        <a:latin typeface="Cambria Math" panose="02040503050406030204" pitchFamily="18" charset="0"/>
                        <a:cs typeface="Times New Roman" panose="02020603050405020304" pitchFamily="18" charset="0"/>
                      </a:rPr>
                      <m:t>?</m:t>
                    </m:r>
                  </m:oMath>
                </a14:m>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515600" cy="5141388"/>
              </a:xfrm>
              <a:blipFill>
                <a:blip r:embed="rId3"/>
                <a:stretch>
                  <a:fillRect l="-87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692E49E-DB7D-9825-CB23-3FABA12393F6}"/>
              </a:ext>
            </a:extLst>
          </p:cNvPr>
          <p:cNvPicPr>
            <a:picLocks noChangeAspect="1"/>
          </p:cNvPicPr>
          <p:nvPr/>
        </p:nvPicPr>
        <p:blipFill>
          <a:blip r:embed="rId4"/>
          <a:stretch>
            <a:fillRect/>
          </a:stretch>
        </p:blipFill>
        <p:spPr>
          <a:xfrm>
            <a:off x="2503193" y="4190999"/>
            <a:ext cx="7185613" cy="1600200"/>
          </a:xfrm>
          <a:prstGeom prst="rect">
            <a:avLst/>
          </a:prstGeom>
        </p:spPr>
      </p:pic>
    </p:spTree>
    <p:extLst>
      <p:ext uri="{BB962C8B-B14F-4D97-AF65-F5344CB8AC3E}">
        <p14:creationId xmlns:p14="http://schemas.microsoft.com/office/powerpoint/2010/main" val="22272437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Inference: How well does our data answer our question?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591800"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r>
                  <a:rPr lang="en-US" sz="2400" dirty="0">
                    <a:cs typeface="Times New Roman" panose="02020603050405020304" pitchFamily="18" charset="0"/>
                  </a:rPr>
                  <a:t>Any regression is left with </a:t>
                </a:r>
                <a:r>
                  <a:rPr lang="en-US" sz="2400" b="1" dirty="0">
                    <a:solidFill>
                      <a:schemeClr val="accent2">
                        <a:lumMod val="75000"/>
                      </a:schemeClr>
                    </a:solidFill>
                    <a:cs typeface="Times New Roman" panose="02020603050405020304" pitchFamily="18" charset="0"/>
                  </a:rPr>
                  <a:t>residual variation</a:t>
                </a:r>
                <a:r>
                  <a:rPr lang="en-US" sz="2400" dirty="0">
                    <a:cs typeface="Times New Roman" panose="02020603050405020304" pitchFamily="18" charset="0"/>
                  </a:rPr>
                  <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𝜀</m:t>
                    </m:r>
                  </m:oMath>
                </a14:m>
                <a:endParaRPr lang="en-US" sz="2400" b="0" dirty="0">
                  <a:cs typeface="Times New Roman" panose="02020603050405020304" pitchFamily="18" charset="0"/>
                </a:endParaRPr>
              </a:p>
              <a:p>
                <a:r>
                  <a:rPr lang="en-US" sz="2400" dirty="0">
                    <a:cs typeface="Times New Roman" panose="02020603050405020304" pitchFamily="18" charset="0"/>
                  </a:rPr>
                  <a:t>Additionally, </a:t>
                </a:r>
                <a:r>
                  <a:rPr lang="en-US" sz="2400" b="1" dirty="0">
                    <a:solidFill>
                      <a:schemeClr val="accent3">
                        <a:lumMod val="75000"/>
                      </a:schemeClr>
                    </a:solidFill>
                    <a:cs typeface="Times New Roman" panose="02020603050405020304" pitchFamily="18" charset="0"/>
                  </a:rPr>
                  <a:t>sampling variation</a:t>
                </a:r>
                <a:r>
                  <a:rPr lang="en-US" sz="2400" b="1" dirty="0">
                    <a:cs typeface="Times New Roman" panose="02020603050405020304" pitchFamily="18" charset="0"/>
                  </a:rPr>
                  <a:t> </a:t>
                </a:r>
                <a:r>
                  <a:rPr lang="en-US" sz="2400" dirty="0">
                    <a:cs typeface="Times New Roman" panose="02020603050405020304" pitchFamily="18" charset="0"/>
                  </a:rPr>
                  <a:t>means that if we change the data (a little), we change </a:t>
                </a:r>
                <a14:m>
                  <m:oMath xmlns:m="http://schemas.openxmlformats.org/officeDocument/2006/math">
                    <m:acc>
                      <m:accPr>
                        <m:chr m:val="̂"/>
                        <m:ctrlP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1</m:t>
                            </m:r>
                          </m:sub>
                        </m:sSub>
                      </m:e>
                    </m:acc>
                  </m:oMath>
                </a14:m>
                <a:r>
                  <a:rPr lang="en-US" sz="2400" b="0" dirty="0">
                    <a:cs typeface="Times New Roman" panose="02020603050405020304" pitchFamily="18" charset="0"/>
                  </a:rPr>
                  <a:t> (potentially a lot)</a:t>
                </a:r>
              </a:p>
              <a:p>
                <a:r>
                  <a:rPr lang="en-US" sz="2400" dirty="0">
                    <a:cs typeface="Times New Roman" panose="02020603050405020304" pitchFamily="18" charset="0"/>
                  </a:rPr>
                  <a:t>A key question of a regression model is therefore: </a:t>
                </a:r>
              </a:p>
              <a:p>
                <a:pPr marL="0" indent="0">
                  <a:buNone/>
                </a:pPr>
                <a:r>
                  <a:rPr lang="en-US" sz="2400" b="1" dirty="0">
                    <a:cs typeface="Times New Roman" panose="02020603050405020304" pitchFamily="18" charset="0"/>
                  </a:rPr>
                  <a:t>How certain am I that my </a:t>
                </a:r>
                <a14:m>
                  <m:oMath xmlns:m="http://schemas.openxmlformats.org/officeDocument/2006/math">
                    <m:acc>
                      <m:accPr>
                        <m:chr m:val="̂"/>
                        <m:ctrlPr>
                          <a:rPr lang="en-US" sz="2400" b="1"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1</m:t>
                            </m:r>
                          </m:sub>
                        </m:sSub>
                      </m:e>
                    </m:acc>
                  </m:oMath>
                </a14:m>
                <a:r>
                  <a:rPr lang="en-US" sz="2400" b="1" dirty="0">
                    <a:cs typeface="Times New Roman" panose="02020603050405020304" pitchFamily="18" charset="0"/>
                  </a:rPr>
                  <a:t> is telling me something informative about </a:t>
                </a:r>
                <a14:m>
                  <m:oMath xmlns:m="http://schemas.openxmlformats.org/officeDocument/2006/math">
                    <m:r>
                      <a:rPr lang="en-US" sz="2400" b="1" i="1" smtClean="0">
                        <a:latin typeface="Cambria Math" panose="02040503050406030204" pitchFamily="18" charset="0"/>
                        <a:cs typeface="Times New Roman" panose="02020603050405020304" pitchFamily="18" charset="0"/>
                      </a:rPr>
                      <m:t>𝜷</m:t>
                    </m:r>
                    <m:r>
                      <a:rPr lang="en-US" sz="2400" b="1" i="0" smtClean="0">
                        <a:latin typeface="Cambria Math" panose="02040503050406030204" pitchFamily="18" charset="0"/>
                        <a:cs typeface="Times New Roman" panose="02020603050405020304" pitchFamily="18" charset="0"/>
                      </a:rPr>
                      <m:t>?</m:t>
                    </m:r>
                  </m:oMath>
                </a14:m>
                <a:endParaRPr lang="en-US" sz="2400" b="1" dirty="0">
                  <a:cs typeface="Times New Roman" panose="02020603050405020304" pitchFamily="18" charset="0"/>
                </a:endParaRPr>
              </a:p>
              <a:p>
                <a:r>
                  <a:rPr lang="en-US" sz="2400" dirty="0">
                    <a:cs typeface="Times New Roman" panose="02020603050405020304" pitchFamily="18" charset="0"/>
                  </a:rPr>
                  <a:t>This is the question of </a:t>
                </a:r>
                <a:r>
                  <a:rPr lang="en-US" sz="2400" b="1" dirty="0">
                    <a:solidFill>
                      <a:schemeClr val="accent2">
                        <a:lumMod val="75000"/>
                      </a:schemeClr>
                    </a:solidFill>
                    <a:cs typeface="Times New Roman" panose="02020603050405020304" pitchFamily="18" charset="0"/>
                  </a:rPr>
                  <a:t>inference</a:t>
                </a:r>
              </a:p>
              <a:p>
                <a:r>
                  <a:rPr lang="en-US" sz="2400" dirty="0">
                    <a:solidFill>
                      <a:schemeClr val="tx1"/>
                    </a:solidFill>
                    <a:cs typeface="Times New Roman" panose="02020603050405020304" pitchFamily="18" charset="0"/>
                  </a:rPr>
                  <a:t>To get there, use one of our useful assumptions (</a:t>
                </a:r>
                <a:r>
                  <a:rPr lang="en-US" sz="2400" b="1" dirty="0">
                    <a:solidFill>
                      <a:schemeClr val="tx1"/>
                    </a:solidFill>
                    <a:cs typeface="Times New Roman" panose="02020603050405020304" pitchFamily="18" charset="0"/>
                  </a:rPr>
                  <a:t>homoskedasticity</a:t>
                </a:r>
                <a:r>
                  <a:rPr lang="en-US" sz="2400" dirty="0">
                    <a:solidFill>
                      <a:schemeClr val="tx1"/>
                    </a:solidFill>
                    <a:cs typeface="Times New Roman" panose="02020603050405020304" pitchFamily="18" charset="0"/>
                  </a:rPr>
                  <a:t>):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𝕍</m:t>
                      </m:r>
                      <m:d>
                        <m:dPr>
                          <m:begChr m:val="["/>
                          <m:endChr m:val="]"/>
                          <m:ctrlPr>
                            <a:rPr lang="en-US" sz="2400" b="0" i="1" smtClean="0">
                              <a:solidFill>
                                <a:schemeClr val="tx1"/>
                              </a:solidFill>
                              <a:latin typeface="Cambria Math" panose="02040503050406030204" pitchFamily="18" charset="0"/>
                              <a:cs typeface="Times New Roman" panose="02020603050405020304" pitchFamily="18" charset="0"/>
                            </a:rPr>
                          </m:ctrlPr>
                        </m:dPr>
                        <m:e>
                          <m:r>
                            <a:rPr lang="en-US" sz="2400" b="0" i="1" smtClean="0">
                              <a:solidFill>
                                <a:schemeClr val="tx1"/>
                              </a:solidFill>
                              <a:latin typeface="Cambria Math" panose="02040503050406030204" pitchFamily="18" charset="0"/>
                              <a:cs typeface="Times New Roman" panose="02020603050405020304" pitchFamily="18" charset="0"/>
                            </a:rPr>
                            <m:t>𝜀</m:t>
                          </m:r>
                        </m:e>
                        <m:e>
                          <m:r>
                            <a:rPr lang="en-US" sz="2400" b="0" i="1" smtClean="0">
                              <a:solidFill>
                                <a:schemeClr val="tx1"/>
                              </a:solidFill>
                              <a:latin typeface="Cambria Math" panose="02040503050406030204" pitchFamily="18" charset="0"/>
                              <a:cs typeface="Times New Roman" panose="02020603050405020304" pitchFamily="18" charset="0"/>
                            </a:rPr>
                            <m:t>𝑋</m:t>
                          </m:r>
                        </m:e>
                      </m:d>
                      <m:r>
                        <a:rPr lang="en-US" sz="2400" b="0" i="1" smtClean="0">
                          <a:solidFill>
                            <a:schemeClr val="tx1"/>
                          </a:solidFill>
                          <a:latin typeface="Cambria Math" panose="02040503050406030204" pitchFamily="18" charset="0"/>
                          <a:cs typeface="Times New Roman" panose="02020603050405020304" pitchFamily="18" charset="0"/>
                        </a:rPr>
                        <m:t>=</m:t>
                      </m:r>
                      <m:sSup>
                        <m:sSupPr>
                          <m:ctrlPr>
                            <a:rPr lang="en-US" sz="2400" b="0" i="1" smtClean="0">
                              <a:solidFill>
                                <a:schemeClr val="tx1"/>
                              </a:solidFill>
                              <a:latin typeface="Cambria Math" panose="02040503050406030204" pitchFamily="18" charset="0"/>
                              <a:cs typeface="Times New Roman" panose="02020603050405020304" pitchFamily="18" charset="0"/>
                            </a:rPr>
                          </m:ctrlPr>
                        </m:sSupPr>
                        <m:e>
                          <m:r>
                            <a:rPr lang="en-US" sz="2400" b="0" i="1" smtClean="0">
                              <a:solidFill>
                                <a:schemeClr val="tx1"/>
                              </a:solidFill>
                              <a:latin typeface="Cambria Math" panose="02040503050406030204" pitchFamily="18" charset="0"/>
                              <a:cs typeface="Times New Roman" panose="02020603050405020304" pitchFamily="18" charset="0"/>
                            </a:rPr>
                            <m:t>𝜎</m:t>
                          </m:r>
                        </m:e>
                        <m:sup>
                          <m:r>
                            <a:rPr lang="en-US" sz="2400" b="0" i="1" smtClean="0">
                              <a:solidFill>
                                <a:schemeClr val="tx1"/>
                              </a:solidFill>
                              <a:latin typeface="Cambria Math" panose="02040503050406030204" pitchFamily="18" charset="0"/>
                              <a:cs typeface="Times New Roman" panose="02020603050405020304" pitchFamily="18" charset="0"/>
                            </a:rPr>
                            <m:t>2</m:t>
                          </m:r>
                        </m:sup>
                      </m:sSup>
                    </m:oMath>
                  </m:oMathPara>
                </a14:m>
                <a:endParaRPr lang="en-US" sz="2400" dirty="0">
                  <a:solidFill>
                    <a:schemeClr val="tx1"/>
                  </a:solidFill>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591800" cy="5141388"/>
              </a:xfrm>
              <a:blipFill>
                <a:blip r:embed="rId3"/>
                <a:stretch>
                  <a:fillRect l="-863"/>
                </a:stretch>
              </a:blipFill>
            </p:spPr>
            <p:txBody>
              <a:bodyPr/>
              <a:lstStyle/>
              <a:p>
                <a:r>
                  <a:rPr lang="en-US">
                    <a:noFill/>
                  </a:rPr>
                  <a:t> </a:t>
                </a:r>
              </a:p>
            </p:txBody>
          </p:sp>
        </mc:Fallback>
      </mc:AlternateContent>
    </p:spTree>
    <p:extLst>
      <p:ext uri="{BB962C8B-B14F-4D97-AF65-F5344CB8AC3E}">
        <p14:creationId xmlns:p14="http://schemas.microsoft.com/office/powerpoint/2010/main" val="8516488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 Simulation Example</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rmAutofit/>
              </a:bodyPr>
              <a:lstStyle/>
              <a:p>
                <a:r>
                  <a:rPr lang="en-US" sz="2200" dirty="0">
                    <a:solidFill>
                      <a:schemeClr val="tx1"/>
                    </a:solidFill>
                    <a:cs typeface="Times New Roman" panose="02020603050405020304" pitchFamily="18" charset="0"/>
                  </a:rPr>
                  <a:t>The intuition for inference (and standard errors, </a:t>
                </a:r>
                <a:r>
                  <a:rPr lang="en-US" sz="2200" i="1" dirty="0">
                    <a:solidFill>
                      <a:schemeClr val="tx1"/>
                    </a:solidFill>
                    <a:cs typeface="Times New Roman" panose="02020603050405020304" pitchFamily="18" charset="0"/>
                  </a:rPr>
                  <a:t>p</a:t>
                </a:r>
                <a:r>
                  <a:rPr lang="en-US" sz="2200" dirty="0">
                    <a:solidFill>
                      <a:schemeClr val="tx1"/>
                    </a:solidFill>
                    <a:cs typeface="Times New Roman" panose="02020603050405020304" pitchFamily="18" charset="0"/>
                  </a:rPr>
                  <a:t>-values, etc.) is based on simulations of a </a:t>
                </a:r>
                <a:r>
                  <a:rPr lang="en-US" sz="2200" b="1" dirty="0">
                    <a:solidFill>
                      <a:schemeClr val="tx1"/>
                    </a:solidFill>
                    <a:cs typeface="Times New Roman" panose="02020603050405020304" pitchFamily="18" charset="0"/>
                  </a:rPr>
                  <a:t>null world </a:t>
                </a:r>
              </a:p>
              <a:p>
                <a:r>
                  <a:rPr lang="en-US" sz="2200" b="1" dirty="0">
                    <a:solidFill>
                      <a:schemeClr val="tx1"/>
                    </a:solidFill>
                    <a:cs typeface="Times New Roman" panose="02020603050405020304" pitchFamily="18" charset="0"/>
                  </a:rPr>
                  <a:t>Randomly shuffle </a:t>
                </a:r>
                <a:r>
                  <a:rPr lang="en-US" sz="2200" dirty="0">
                    <a:solidFill>
                      <a:schemeClr val="tx1"/>
                    </a:solidFill>
                    <a:cs typeface="Times New Roman" panose="02020603050405020304" pitchFamily="18" charset="0"/>
                  </a:rPr>
                  <a:t>the A1C checks and hospitalizations columns </a:t>
                </a:r>
                <a14:m>
                  <m:oMath xmlns:m="http://schemas.openxmlformats.org/officeDocument/2006/math">
                    <m:r>
                      <a:rPr lang="en-US" sz="2200" b="0" i="1" smtClean="0">
                        <a:solidFill>
                          <a:schemeClr val="tx1"/>
                        </a:solidFill>
                        <a:latin typeface="Cambria Math" panose="02040503050406030204" pitchFamily="18" charset="0"/>
                        <a:cs typeface="Times New Roman" panose="02020603050405020304" pitchFamily="18" charset="0"/>
                      </a:rPr>
                      <m:t>↑</m:t>
                    </m:r>
                  </m:oMath>
                </a14:m>
                <a:r>
                  <a:rPr lang="en-US" sz="2200" dirty="0">
                    <a:solidFill>
                      <a:schemeClr val="tx1"/>
                    </a:solidFill>
                    <a:cs typeface="Times New Roman" panose="02020603050405020304" pitchFamily="18" charset="0"/>
                  </a:rPr>
                  <a:t>5,000 times, compare results for estimated </a:t>
                </a:r>
                <a14:m>
                  <m:oMath xmlns:m="http://schemas.openxmlformats.org/officeDocument/2006/math">
                    <m:acc>
                      <m:accPr>
                        <m:chr m:val="̂"/>
                        <m:ctrlPr>
                          <a:rPr lang="en-US" sz="2200" b="0" i="1" smtClean="0">
                            <a:solidFill>
                              <a:schemeClr val="tx1"/>
                            </a:solidFill>
                            <a:latin typeface="Cambria Math" panose="02040503050406030204" pitchFamily="18" charset="0"/>
                            <a:cs typeface="Times New Roman" panose="02020603050405020304" pitchFamily="18" charset="0"/>
                          </a:rPr>
                        </m:ctrlPr>
                      </m:accPr>
                      <m:e>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e>
                    </m:acc>
                  </m:oMath>
                </a14:m>
                <a:endParaRPr lang="en-US" sz="2200" dirty="0">
                  <a:solidFill>
                    <a:schemeClr val="tx1"/>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350" t="-1068" r="-134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56AEE66-A3B2-993E-EFA7-340F9B5E5E4E}"/>
              </a:ext>
            </a:extLst>
          </p:cNvPr>
          <p:cNvPicPr>
            <a:picLocks noChangeAspect="1"/>
          </p:cNvPicPr>
          <p:nvPr/>
        </p:nvPicPr>
        <p:blipFill>
          <a:blip r:embed="rId4"/>
          <a:stretch>
            <a:fillRect/>
          </a:stretch>
        </p:blipFill>
        <p:spPr>
          <a:xfrm>
            <a:off x="1474791" y="2743200"/>
            <a:ext cx="7401771" cy="365760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C4EBAB0-5CE8-E8E3-8EFB-A191414F8616}"/>
                  </a:ext>
                </a:extLst>
              </p:cNvPr>
              <p:cNvSpPr txBox="1"/>
              <p:nvPr/>
            </p:nvSpPr>
            <p:spPr>
              <a:xfrm>
                <a:off x="5321065" y="6379029"/>
                <a:ext cx="475578" cy="3839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e>
                      </m:acc>
                    </m:oMath>
                  </m:oMathPara>
                </a14:m>
                <a:endParaRPr lang="en-US" dirty="0"/>
              </a:p>
            </p:txBody>
          </p:sp>
        </mc:Choice>
        <mc:Fallback xmlns="">
          <p:sp>
            <p:nvSpPr>
              <p:cNvPr id="4" name="TextBox 3">
                <a:extLst>
                  <a:ext uri="{FF2B5EF4-FFF2-40B4-BE49-F238E27FC236}">
                    <a16:creationId xmlns:a16="http://schemas.microsoft.com/office/drawing/2014/main" id="{FC4EBAB0-5CE8-E8E3-8EFB-A191414F8616}"/>
                  </a:ext>
                </a:extLst>
              </p:cNvPr>
              <p:cNvSpPr txBox="1">
                <a:spLocks noRot="1" noChangeAspect="1" noMove="1" noResize="1" noEditPoints="1" noAdjustHandles="1" noChangeArrowheads="1" noChangeShapeType="1" noTextEdit="1"/>
              </p:cNvSpPr>
              <p:nvPr/>
            </p:nvSpPr>
            <p:spPr>
              <a:xfrm>
                <a:off x="5321065" y="6379029"/>
                <a:ext cx="475578" cy="383951"/>
              </a:xfrm>
              <a:prstGeom prst="rect">
                <a:avLst/>
              </a:prstGeom>
              <a:blipFill>
                <a:blip r:embed="rId5"/>
                <a:stretch>
                  <a:fillRect r="-1282" b="-15873"/>
                </a:stretch>
              </a:blipFill>
            </p:spPr>
            <p:txBody>
              <a:bodyPr/>
              <a:lstStyle/>
              <a:p>
                <a:r>
                  <a:rPr lang="en-US">
                    <a:noFill/>
                  </a:rPr>
                  <a:t> </a:t>
                </a:r>
              </a:p>
            </p:txBody>
          </p:sp>
        </mc:Fallback>
      </mc:AlternateContent>
    </p:spTree>
    <p:extLst>
      <p:ext uri="{BB962C8B-B14F-4D97-AF65-F5344CB8AC3E}">
        <p14:creationId xmlns:p14="http://schemas.microsoft.com/office/powerpoint/2010/main" val="30027441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 Simulation Example</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rmAutofit/>
              </a:bodyPr>
              <a:lstStyle/>
              <a:p>
                <a:r>
                  <a:rPr lang="en-US" sz="2200" dirty="0">
                    <a:solidFill>
                      <a:schemeClr val="tx1"/>
                    </a:solidFill>
                    <a:cs typeface="Times New Roman" panose="02020603050405020304" pitchFamily="18" charset="0"/>
                  </a:rPr>
                  <a:t>The intuition for inference (and standard errors, </a:t>
                </a:r>
                <a:r>
                  <a:rPr lang="en-US" sz="2200" i="1" dirty="0">
                    <a:solidFill>
                      <a:schemeClr val="tx1"/>
                    </a:solidFill>
                    <a:cs typeface="Times New Roman" panose="02020603050405020304" pitchFamily="18" charset="0"/>
                  </a:rPr>
                  <a:t>p</a:t>
                </a:r>
                <a:r>
                  <a:rPr lang="en-US" sz="2200" dirty="0">
                    <a:solidFill>
                      <a:schemeClr val="tx1"/>
                    </a:solidFill>
                    <a:cs typeface="Times New Roman" panose="02020603050405020304" pitchFamily="18" charset="0"/>
                  </a:rPr>
                  <a:t>-values, etc.) is based on simulations of a </a:t>
                </a:r>
                <a:r>
                  <a:rPr lang="en-US" sz="2200" b="1" dirty="0">
                    <a:solidFill>
                      <a:schemeClr val="tx1"/>
                    </a:solidFill>
                    <a:cs typeface="Times New Roman" panose="02020603050405020304" pitchFamily="18" charset="0"/>
                  </a:rPr>
                  <a:t>null world </a:t>
                </a:r>
              </a:p>
              <a:p>
                <a:r>
                  <a:rPr lang="en-US" sz="2200" b="1" dirty="0">
                    <a:solidFill>
                      <a:schemeClr val="tx1"/>
                    </a:solidFill>
                    <a:cs typeface="Times New Roman" panose="02020603050405020304" pitchFamily="18" charset="0"/>
                  </a:rPr>
                  <a:t>Randomly shuffle </a:t>
                </a:r>
                <a:r>
                  <a:rPr lang="en-US" sz="2200" dirty="0">
                    <a:solidFill>
                      <a:schemeClr val="tx1"/>
                    </a:solidFill>
                    <a:cs typeface="Times New Roman" panose="02020603050405020304" pitchFamily="18" charset="0"/>
                  </a:rPr>
                  <a:t>the A1C checks and hospitalizations columns </a:t>
                </a:r>
                <a14:m>
                  <m:oMath xmlns:m="http://schemas.openxmlformats.org/officeDocument/2006/math">
                    <m:r>
                      <a:rPr lang="en-US" sz="2200" b="0" i="1" smtClean="0">
                        <a:solidFill>
                          <a:schemeClr val="tx1"/>
                        </a:solidFill>
                        <a:latin typeface="Cambria Math" panose="02040503050406030204" pitchFamily="18" charset="0"/>
                        <a:cs typeface="Times New Roman" panose="02020603050405020304" pitchFamily="18" charset="0"/>
                      </a:rPr>
                      <m:t>↑</m:t>
                    </m:r>
                  </m:oMath>
                </a14:m>
                <a:r>
                  <a:rPr lang="en-US" sz="2200" dirty="0">
                    <a:solidFill>
                      <a:schemeClr val="tx1"/>
                    </a:solidFill>
                    <a:cs typeface="Times New Roman" panose="02020603050405020304" pitchFamily="18" charset="0"/>
                  </a:rPr>
                  <a:t>5,000 times, compare results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350" t="-1068" r="-134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56AEE66-A3B2-993E-EFA7-340F9B5E5E4E}"/>
              </a:ext>
            </a:extLst>
          </p:cNvPr>
          <p:cNvPicPr>
            <a:picLocks noChangeAspect="1"/>
          </p:cNvPicPr>
          <p:nvPr/>
        </p:nvPicPr>
        <p:blipFill>
          <a:blip r:embed="rId4"/>
          <a:stretch>
            <a:fillRect/>
          </a:stretch>
        </p:blipFill>
        <p:spPr>
          <a:xfrm>
            <a:off x="1474791" y="2743200"/>
            <a:ext cx="7401771" cy="3657600"/>
          </a:xfrm>
          <a:prstGeom prst="rect">
            <a:avLst/>
          </a:prstGeom>
        </p:spPr>
      </p:pic>
      <p:cxnSp>
        <p:nvCxnSpPr>
          <p:cNvPr id="6" name="Straight Connector 5">
            <a:extLst>
              <a:ext uri="{FF2B5EF4-FFF2-40B4-BE49-F238E27FC236}">
                <a16:creationId xmlns:a16="http://schemas.microsoft.com/office/drawing/2014/main" id="{35877717-3A29-FC1D-863B-A9E0A052E0D7}"/>
              </a:ext>
            </a:extLst>
          </p:cNvPr>
          <p:cNvCxnSpPr/>
          <p:nvPr/>
        </p:nvCxnSpPr>
        <p:spPr>
          <a:xfrm flipV="1">
            <a:off x="7620000" y="3429000"/>
            <a:ext cx="0" cy="25146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1F66434-4ACD-F52B-D2AD-45BC3BE108FE}"/>
                  </a:ext>
                </a:extLst>
              </p:cNvPr>
              <p:cNvSpPr txBox="1"/>
              <p:nvPr/>
            </p:nvSpPr>
            <p:spPr>
              <a:xfrm>
                <a:off x="8876562" y="3124200"/>
                <a:ext cx="2172438" cy="1589218"/>
              </a:xfrm>
              <a:prstGeom prst="rect">
                <a:avLst/>
              </a:prstGeom>
              <a:solidFill>
                <a:schemeClr val="accent5">
                  <a:lumMod val="20000"/>
                  <a:lumOff val="80000"/>
                </a:schemeClr>
              </a:solidFill>
            </p:spPr>
            <p:txBody>
              <a:bodyPr wrap="square" rtlCol="0">
                <a:spAutoFit/>
              </a:bodyPr>
              <a:lstStyle/>
              <a:p>
                <a:r>
                  <a:rPr lang="en-US" sz="2400" dirty="0">
                    <a:solidFill>
                      <a:srgbClr val="FF0000"/>
                    </a:solidFill>
                  </a:rPr>
                  <a:t>What if this is the </a:t>
                </a:r>
                <a14:m>
                  <m:oMath xmlns:m="http://schemas.openxmlformats.org/officeDocument/2006/math">
                    <m:acc>
                      <m:accPr>
                        <m:chr m:val="̂"/>
                        <m:ctrlPr>
                          <a:rPr lang="en-US" sz="2400" b="0" i="1" smtClean="0">
                            <a:solidFill>
                              <a:srgbClr val="FF0000"/>
                            </a:solidFill>
                            <a:latin typeface="Cambria Math" panose="02040503050406030204" pitchFamily="18" charset="0"/>
                          </a:rPr>
                        </m:ctrlPr>
                      </m:accPr>
                      <m:e>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𝛽</m:t>
                            </m:r>
                          </m:e>
                          <m:sub>
                            <m:r>
                              <a:rPr lang="en-US" sz="2400" b="0" i="1" smtClean="0">
                                <a:solidFill>
                                  <a:srgbClr val="FF0000"/>
                                </a:solidFill>
                                <a:latin typeface="Cambria Math" panose="02040503050406030204" pitchFamily="18" charset="0"/>
                              </a:rPr>
                              <m:t>1</m:t>
                            </m:r>
                          </m:sub>
                        </m:sSub>
                      </m:e>
                    </m:acc>
                  </m:oMath>
                </a14:m>
                <a:r>
                  <a:rPr lang="en-US" sz="2400" dirty="0">
                    <a:solidFill>
                      <a:srgbClr val="FF0000"/>
                    </a:solidFill>
                  </a:rPr>
                  <a:t> </a:t>
                </a:r>
                <a:r>
                  <a:rPr lang="en-US" sz="2400" b="1" dirty="0">
                    <a:solidFill>
                      <a:srgbClr val="FF0000"/>
                    </a:solidFill>
                  </a:rPr>
                  <a:t>our real data </a:t>
                </a:r>
                <a:r>
                  <a:rPr lang="en-US" sz="2400" dirty="0">
                    <a:solidFill>
                      <a:srgbClr val="FF0000"/>
                    </a:solidFill>
                  </a:rPr>
                  <a:t>told us?</a:t>
                </a:r>
              </a:p>
            </p:txBody>
          </p:sp>
        </mc:Choice>
        <mc:Fallback xmlns="">
          <p:sp>
            <p:nvSpPr>
              <p:cNvPr id="4" name="TextBox 3">
                <a:extLst>
                  <a:ext uri="{FF2B5EF4-FFF2-40B4-BE49-F238E27FC236}">
                    <a16:creationId xmlns:a16="http://schemas.microsoft.com/office/drawing/2014/main" id="{81F66434-4ACD-F52B-D2AD-45BC3BE108FE}"/>
                  </a:ext>
                </a:extLst>
              </p:cNvPr>
              <p:cNvSpPr txBox="1">
                <a:spLocks noRot="1" noChangeAspect="1" noMove="1" noResize="1" noEditPoints="1" noAdjustHandles="1" noChangeArrowheads="1" noChangeShapeType="1" noTextEdit="1"/>
              </p:cNvSpPr>
              <p:nvPr/>
            </p:nvSpPr>
            <p:spPr>
              <a:xfrm>
                <a:off x="8876562" y="3124200"/>
                <a:ext cx="2172438" cy="1589218"/>
              </a:xfrm>
              <a:prstGeom prst="rect">
                <a:avLst/>
              </a:prstGeom>
              <a:blipFill>
                <a:blip r:embed="rId5"/>
                <a:stretch>
                  <a:fillRect l="-4202" t="-3077" b="-7692"/>
                </a:stretch>
              </a:blipFill>
            </p:spPr>
            <p:txBody>
              <a:bodyPr/>
              <a:lstStyle/>
              <a:p>
                <a:r>
                  <a:rPr lang="en-US">
                    <a:noFill/>
                  </a:rPr>
                  <a:t> </a:t>
                </a:r>
              </a:p>
            </p:txBody>
          </p:sp>
        </mc:Fallback>
      </mc:AlternateContent>
    </p:spTree>
    <p:extLst>
      <p:ext uri="{BB962C8B-B14F-4D97-AF65-F5344CB8AC3E}">
        <p14:creationId xmlns:p14="http://schemas.microsoft.com/office/powerpoint/2010/main" val="35388899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Sampling Distribution of </a:t>
                </a:r>
                <a14:m>
                  <m:oMath xmlns:m="http://schemas.openxmlformats.org/officeDocument/2006/math">
                    <m:acc>
                      <m:accPr>
                        <m:chr m:val="̂"/>
                        <m:ctrlPr>
                          <a:rPr lang="en-US" sz="3600" b="0" i="1" smtClean="0">
                            <a:latin typeface="Cambria Math" panose="02040503050406030204" pitchFamily="18" charset="0"/>
                            <a:cs typeface="Times New Roman" panose="02020603050405020304" pitchFamily="18" charset="0"/>
                          </a:rPr>
                        </m:ctrlPr>
                      </m:accPr>
                      <m:e>
                        <m:sSub>
                          <m:sSubPr>
                            <m:ctrlPr>
                              <a:rPr lang="en-US" sz="3600" b="0" i="1" smtClean="0">
                                <a:latin typeface="Cambria Math" panose="02040503050406030204" pitchFamily="18" charset="0"/>
                                <a:cs typeface="Times New Roman" panose="02020603050405020304" pitchFamily="18" charset="0"/>
                              </a:rPr>
                            </m:ctrlPr>
                          </m:sSubPr>
                          <m:e>
                            <m:r>
                              <a:rPr lang="en-US" sz="3600" b="0" i="1" smtClean="0">
                                <a:latin typeface="Cambria Math" panose="02040503050406030204" pitchFamily="18" charset="0"/>
                                <a:cs typeface="Times New Roman" panose="02020603050405020304" pitchFamily="18" charset="0"/>
                              </a:rPr>
                              <m:t>𝛽</m:t>
                            </m:r>
                          </m:e>
                          <m:sub>
                            <m:r>
                              <a:rPr lang="en-US" sz="3600" b="0" i="1" smtClean="0">
                                <a:latin typeface="Cambria Math" panose="02040503050406030204" pitchFamily="18" charset="0"/>
                                <a:cs typeface="Times New Roman" panose="02020603050405020304" pitchFamily="18" charset="0"/>
                              </a:rPr>
                              <m:t>𝑖</m:t>
                            </m:r>
                          </m:sub>
                        </m:sSub>
                      </m:e>
                    </m:acc>
                  </m:oMath>
                </a14:m>
                <a:endParaRPr lang="en-US" sz="3600" dirty="0">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09600" y="337392"/>
                <a:ext cx="10439400" cy="624840"/>
              </a:xfrm>
              <a:blipFill>
                <a:blip r:embed="rId3"/>
                <a:stretch>
                  <a:fillRect l="-1751" t="-17476" b="-35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200" dirty="0">
                  <a:solidFill>
                    <a:schemeClr val="tx1"/>
                  </a:solidFill>
                  <a:latin typeface="Open Sans"/>
                  <a:ea typeface="Open Sans" panose="020B0606030504020204" pitchFamily="34" charset="0"/>
                  <a:cs typeface="Open Sans" panose="020B0606030504020204" pitchFamily="34" charset="0"/>
                </a:endParaRPr>
              </a:p>
              <a:p>
                <a:r>
                  <a:rPr lang="en-US" sz="2200" dirty="0">
                    <a:cs typeface="Times New Roman" panose="02020603050405020304" pitchFamily="18" charset="0"/>
                  </a:rPr>
                  <a:t>Under homoskedasticity, there is a nice </a:t>
                </a:r>
                <a:r>
                  <a:rPr lang="en-US" sz="2200" b="1" dirty="0">
                    <a:cs typeface="Times New Roman" panose="02020603050405020304" pitchFamily="18" charset="0"/>
                  </a:rPr>
                  <a:t>sampling distribution </a:t>
                </a:r>
                <a:r>
                  <a:rPr lang="en-US" sz="2200" dirty="0">
                    <a:cs typeface="Times New Roman" panose="02020603050405020304" pitchFamily="18" charset="0"/>
                  </a:rPr>
                  <a:t>for any coefficient</a:t>
                </a:r>
              </a:p>
              <a:p>
                <a:pPr marL="0" indent="0">
                  <a:buNone/>
                </a:pPr>
                <a14:m>
                  <m:oMathPara xmlns:m="http://schemas.openxmlformats.org/officeDocument/2006/math">
                    <m:oMathParaPr>
                      <m:jc m:val="centerGroup"/>
                    </m:oMathParaPr>
                    <m:oMath xmlns:m="http://schemas.openxmlformats.org/officeDocument/2006/math">
                      <m:acc>
                        <m:accPr>
                          <m:chr m:val="̂"/>
                          <m:ctrlPr>
                            <a:rPr lang="en-US" sz="22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e>
                      </m:acc>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𝒩</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nary>
                                <m:naryPr>
                                  <m: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naryPr>
                                <m:sub>
                                  <m:d>
                                    <m:dPr>
                                      <m:begChr m:val="{"/>
                                      <m:end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e>
                                  </m:d>
                                </m:sub>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p>
                                <m:e>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200" b="0" i="1" smtClean="0">
                                                  <a:solidFill>
                                                    <a:schemeClr val="tx1"/>
                                                  </a:solidFill>
                                                  <a:latin typeface="Cambria Math" panose="02040503050406030204" pitchFamily="18" charset="0"/>
                                                </a:rPr>
                                              </m:ctrlPr>
                                            </m:accPr>
                                            <m:e>
                                              <m:r>
                                                <a:rPr lang="en-US" sz="2200" b="0" i="1" smtClean="0">
                                                  <a:solidFill>
                                                    <a:schemeClr val="tx1"/>
                                                  </a:solidFill>
                                                  <a:latin typeface="Cambria Math" panose="02040503050406030204" pitchFamily="18" charset="0"/>
                                                </a:rPr>
                                                <m:t>𝑥</m:t>
                                              </m:r>
                                            </m:e>
                                          </m:acc>
                                        </m:e>
                                      </m:d>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e>
                              </m:nary>
                            </m:den>
                          </m:f>
                        </m:e>
                      </m:d>
                      <m:r>
                        <a:rPr lang="en-US" sz="2200" i="1">
                          <a:latin typeface="Cambria Math" panose="02040503050406030204" pitchFamily="18" charset="0"/>
                          <a:ea typeface="Open Sans" panose="020B0606030504020204" pitchFamily="34" charset="0"/>
                          <a:cs typeface="Open Sans" panose="020B0606030504020204" pitchFamily="34" charset="0"/>
                        </a:rPr>
                        <m:t>=</m:t>
                      </m:r>
                      <m:r>
                        <a:rPr lang="en-US" sz="2200" i="1">
                          <a:latin typeface="Cambria Math" panose="02040503050406030204" pitchFamily="18" charset="0"/>
                          <a:ea typeface="Open Sans" panose="020B0606030504020204" pitchFamily="34" charset="0"/>
                          <a:cs typeface="Open Sans" panose="020B0606030504020204" pitchFamily="34" charset="0"/>
                        </a:rPr>
                        <m:t>𝒩</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𝑆𝑆</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sub>
                              </m:sSub>
                            </m:den>
                          </m:f>
                        </m:e>
                      </m:d>
                    </m:oMath>
                  </m:oMathPara>
                </a14:m>
                <a:endParaRPr lang="en-US" sz="2200" b="1" dirty="0">
                  <a:solidFill>
                    <a:schemeClr val="accent2">
                      <a:lumMod val="75000"/>
                    </a:schemeClr>
                  </a:solidFill>
                  <a:cs typeface="Times New Roman" panose="02020603050405020304" pitchFamily="18" charset="0"/>
                </a:endParaRPr>
              </a:p>
              <a:p>
                <a:endParaRPr lang="en-US" sz="22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4"/>
                <a:stretch>
                  <a:fillRect l="-350"/>
                </a:stretch>
              </a:blipFill>
            </p:spPr>
            <p:txBody>
              <a:bodyPr/>
              <a:lstStyle/>
              <a:p>
                <a:r>
                  <a:rPr lang="en-US">
                    <a:noFill/>
                  </a:rPr>
                  <a:t> </a:t>
                </a:r>
              </a:p>
            </p:txBody>
          </p:sp>
        </mc:Fallback>
      </mc:AlternateContent>
    </p:spTree>
    <p:extLst>
      <p:ext uri="{BB962C8B-B14F-4D97-AF65-F5344CB8AC3E}">
        <p14:creationId xmlns:p14="http://schemas.microsoft.com/office/powerpoint/2010/main" val="30081764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Sampling Distribution of </a:t>
                </a:r>
                <a14:m>
                  <m:oMath xmlns:m="http://schemas.openxmlformats.org/officeDocument/2006/math">
                    <m:acc>
                      <m:accPr>
                        <m:chr m:val="̂"/>
                        <m:ctrlPr>
                          <a:rPr lang="en-US" sz="3600" b="0" i="1" smtClean="0">
                            <a:latin typeface="Cambria Math" panose="02040503050406030204" pitchFamily="18" charset="0"/>
                            <a:cs typeface="Times New Roman" panose="02020603050405020304" pitchFamily="18" charset="0"/>
                          </a:rPr>
                        </m:ctrlPr>
                      </m:accPr>
                      <m:e>
                        <m:sSub>
                          <m:sSubPr>
                            <m:ctrlPr>
                              <a:rPr lang="en-US" sz="3600" b="0" i="1" smtClean="0">
                                <a:latin typeface="Cambria Math" panose="02040503050406030204" pitchFamily="18" charset="0"/>
                                <a:cs typeface="Times New Roman" panose="02020603050405020304" pitchFamily="18" charset="0"/>
                              </a:rPr>
                            </m:ctrlPr>
                          </m:sSubPr>
                          <m:e>
                            <m:r>
                              <a:rPr lang="en-US" sz="3600" b="0" i="1" smtClean="0">
                                <a:latin typeface="Cambria Math" panose="02040503050406030204" pitchFamily="18" charset="0"/>
                                <a:cs typeface="Times New Roman" panose="02020603050405020304" pitchFamily="18" charset="0"/>
                              </a:rPr>
                              <m:t>𝛽</m:t>
                            </m:r>
                          </m:e>
                          <m:sub>
                            <m:r>
                              <a:rPr lang="en-US" sz="3600" b="0" i="1" smtClean="0">
                                <a:latin typeface="Cambria Math" panose="02040503050406030204" pitchFamily="18" charset="0"/>
                                <a:cs typeface="Times New Roman" panose="02020603050405020304" pitchFamily="18" charset="0"/>
                              </a:rPr>
                              <m:t>𝑖</m:t>
                            </m:r>
                          </m:sub>
                        </m:sSub>
                      </m:e>
                    </m:acc>
                  </m:oMath>
                </a14:m>
                <a:endParaRPr lang="en-US" sz="3600" dirty="0">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09600" y="337392"/>
                <a:ext cx="10439400" cy="624840"/>
              </a:xfrm>
              <a:blipFill>
                <a:blip r:embed="rId3"/>
                <a:stretch>
                  <a:fillRect l="-1751" t="-17476" b="-35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200" dirty="0">
                  <a:solidFill>
                    <a:schemeClr val="tx1"/>
                  </a:solidFill>
                  <a:latin typeface="Open Sans"/>
                  <a:ea typeface="Open Sans" panose="020B0606030504020204" pitchFamily="34" charset="0"/>
                  <a:cs typeface="Open Sans" panose="020B0606030504020204" pitchFamily="34" charset="0"/>
                </a:endParaRPr>
              </a:p>
              <a:p>
                <a:r>
                  <a:rPr lang="en-US" sz="2200" dirty="0">
                    <a:cs typeface="Times New Roman" panose="02020603050405020304" pitchFamily="18" charset="0"/>
                  </a:rPr>
                  <a:t>Under homoskedasticity, there is a nice </a:t>
                </a:r>
                <a:r>
                  <a:rPr lang="en-US" sz="2200" b="1" dirty="0">
                    <a:cs typeface="Times New Roman" panose="02020603050405020304" pitchFamily="18" charset="0"/>
                  </a:rPr>
                  <a:t>sampling distribution </a:t>
                </a:r>
                <a:r>
                  <a:rPr lang="en-US" sz="2200" dirty="0">
                    <a:cs typeface="Times New Roman" panose="02020603050405020304" pitchFamily="18" charset="0"/>
                  </a:rPr>
                  <a:t>for any coefficient</a:t>
                </a:r>
              </a:p>
              <a:p>
                <a:pPr marL="0" indent="0">
                  <a:buNone/>
                </a:pPr>
                <a14:m>
                  <m:oMathPara xmlns:m="http://schemas.openxmlformats.org/officeDocument/2006/math">
                    <m:oMathParaPr>
                      <m:jc m:val="centerGroup"/>
                    </m:oMathParaPr>
                    <m:oMath xmlns:m="http://schemas.openxmlformats.org/officeDocument/2006/math">
                      <m:acc>
                        <m:accPr>
                          <m:chr m:val="̂"/>
                          <m:ctrlPr>
                            <a:rPr lang="en-US" sz="22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e>
                      </m:acc>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𝒩</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nary>
                                <m:naryPr>
                                  <m: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naryPr>
                                <m:sub>
                                  <m:d>
                                    <m:dPr>
                                      <m:begChr m:val="{"/>
                                      <m:end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e>
                                  </m:d>
                                </m:sub>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p>
                                <m:e>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200" b="0" i="1" smtClean="0">
                                                  <a:solidFill>
                                                    <a:schemeClr val="tx1"/>
                                                  </a:solidFill>
                                                  <a:latin typeface="Cambria Math" panose="02040503050406030204" pitchFamily="18" charset="0"/>
                                                </a:rPr>
                                              </m:ctrlPr>
                                            </m:accPr>
                                            <m:e>
                                              <m:r>
                                                <a:rPr lang="en-US" sz="2200" b="0" i="1" smtClean="0">
                                                  <a:solidFill>
                                                    <a:schemeClr val="tx1"/>
                                                  </a:solidFill>
                                                  <a:latin typeface="Cambria Math" panose="02040503050406030204" pitchFamily="18" charset="0"/>
                                                </a:rPr>
                                                <m:t>𝑥</m:t>
                                              </m:r>
                                            </m:e>
                                          </m:acc>
                                        </m:e>
                                      </m:d>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e>
                              </m:nary>
                            </m:den>
                          </m:f>
                        </m:e>
                      </m:d>
                      <m:r>
                        <a:rPr lang="en-US" sz="2200" i="1">
                          <a:latin typeface="Cambria Math" panose="02040503050406030204" pitchFamily="18" charset="0"/>
                          <a:ea typeface="Open Sans" panose="020B0606030504020204" pitchFamily="34" charset="0"/>
                          <a:cs typeface="Open Sans" panose="020B0606030504020204" pitchFamily="34" charset="0"/>
                        </a:rPr>
                        <m:t>=</m:t>
                      </m:r>
                      <m:r>
                        <a:rPr lang="en-US" sz="2200" i="1">
                          <a:latin typeface="Cambria Math" panose="02040503050406030204" pitchFamily="18" charset="0"/>
                          <a:ea typeface="Open Sans" panose="020B0606030504020204" pitchFamily="34" charset="0"/>
                          <a:cs typeface="Open Sans" panose="020B0606030504020204" pitchFamily="34" charset="0"/>
                        </a:rPr>
                        <m:t>𝒩</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𝑆𝑆</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sub>
                              </m:sSub>
                            </m:den>
                          </m:f>
                        </m:e>
                      </m:d>
                    </m:oMath>
                  </m:oMathPara>
                </a14:m>
                <a:endParaRPr lang="en-US" sz="2200" b="1" dirty="0">
                  <a:solidFill>
                    <a:schemeClr val="accent2">
                      <a:lumMod val="75000"/>
                    </a:schemeClr>
                  </a:solidFill>
                  <a:cs typeface="Times New Roman" panose="02020603050405020304" pitchFamily="18" charset="0"/>
                </a:endParaRPr>
              </a:p>
              <a:p>
                <a:endParaRPr lang="en-US" sz="22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4"/>
                <a:stretch>
                  <a:fillRect l="-350"/>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CB005BF-F438-486F-ADB7-2D92C084D334}"/>
              </a:ext>
            </a:extLst>
          </p:cNvPr>
          <p:cNvSpPr txBox="1"/>
          <p:nvPr/>
        </p:nvSpPr>
        <p:spPr>
          <a:xfrm>
            <a:off x="7086600" y="3230357"/>
            <a:ext cx="2514600" cy="369332"/>
          </a:xfrm>
          <a:prstGeom prst="rect">
            <a:avLst/>
          </a:prstGeom>
          <a:solidFill>
            <a:schemeClr val="accent2">
              <a:lumMod val="40000"/>
              <a:lumOff val="60000"/>
            </a:schemeClr>
          </a:solidFill>
          <a:ln>
            <a:solidFill>
              <a:schemeClr val="accent3">
                <a:lumMod val="75000"/>
              </a:schemeClr>
            </a:solidFill>
          </a:ln>
        </p:spPr>
        <p:txBody>
          <a:bodyPr wrap="square" rtlCol="0">
            <a:spAutoFit/>
          </a:bodyPr>
          <a:lstStyle/>
          <a:p>
            <a:pPr algn="ctr"/>
            <a:r>
              <a:rPr lang="en-US" dirty="0"/>
              <a:t>Unbiasedness</a:t>
            </a:r>
          </a:p>
        </p:txBody>
      </p:sp>
      <p:cxnSp>
        <p:nvCxnSpPr>
          <p:cNvPr id="6" name="Straight Arrow Connector 5">
            <a:extLst>
              <a:ext uri="{FF2B5EF4-FFF2-40B4-BE49-F238E27FC236}">
                <a16:creationId xmlns:a16="http://schemas.microsoft.com/office/drawing/2014/main" id="{298BED37-3812-43BD-9FD7-4258583B9EAF}"/>
              </a:ext>
            </a:extLst>
          </p:cNvPr>
          <p:cNvCxnSpPr>
            <a:cxnSpLocks/>
          </p:cNvCxnSpPr>
          <p:nvPr/>
        </p:nvCxnSpPr>
        <p:spPr>
          <a:xfrm flipV="1">
            <a:off x="7467600" y="2575575"/>
            <a:ext cx="0" cy="550213"/>
          </a:xfrm>
          <a:prstGeom prst="straightConnector1">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38180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Sampling Distribution of </a:t>
                </a:r>
                <a14:m>
                  <m:oMath xmlns:m="http://schemas.openxmlformats.org/officeDocument/2006/math">
                    <m:acc>
                      <m:accPr>
                        <m:chr m:val="̂"/>
                        <m:ctrlPr>
                          <a:rPr lang="en-US" sz="3600" b="0" i="1" smtClean="0">
                            <a:latin typeface="Cambria Math" panose="02040503050406030204" pitchFamily="18" charset="0"/>
                            <a:cs typeface="Times New Roman" panose="02020603050405020304" pitchFamily="18" charset="0"/>
                          </a:rPr>
                        </m:ctrlPr>
                      </m:accPr>
                      <m:e>
                        <m:sSub>
                          <m:sSubPr>
                            <m:ctrlPr>
                              <a:rPr lang="en-US" sz="3600" b="0" i="1" smtClean="0">
                                <a:latin typeface="Cambria Math" panose="02040503050406030204" pitchFamily="18" charset="0"/>
                                <a:cs typeface="Times New Roman" panose="02020603050405020304" pitchFamily="18" charset="0"/>
                              </a:rPr>
                            </m:ctrlPr>
                          </m:sSubPr>
                          <m:e>
                            <m:r>
                              <a:rPr lang="en-US" sz="3600" b="0" i="1" smtClean="0">
                                <a:latin typeface="Cambria Math" panose="02040503050406030204" pitchFamily="18" charset="0"/>
                                <a:cs typeface="Times New Roman" panose="02020603050405020304" pitchFamily="18" charset="0"/>
                              </a:rPr>
                              <m:t>𝛽</m:t>
                            </m:r>
                          </m:e>
                          <m:sub>
                            <m:r>
                              <a:rPr lang="en-US" sz="3600" b="0" i="1" smtClean="0">
                                <a:latin typeface="Cambria Math" panose="02040503050406030204" pitchFamily="18" charset="0"/>
                                <a:cs typeface="Times New Roman" panose="02020603050405020304" pitchFamily="18" charset="0"/>
                              </a:rPr>
                              <m:t>𝑖</m:t>
                            </m:r>
                          </m:sub>
                        </m:sSub>
                      </m:e>
                    </m:acc>
                  </m:oMath>
                </a14:m>
                <a:endParaRPr lang="en-US" sz="3600" dirty="0">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09600" y="337392"/>
                <a:ext cx="10439400" cy="624840"/>
              </a:xfrm>
              <a:blipFill>
                <a:blip r:embed="rId3"/>
                <a:stretch>
                  <a:fillRect l="-1751" t="-17476" b="-35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200" dirty="0">
                  <a:solidFill>
                    <a:schemeClr val="tx1"/>
                  </a:solidFill>
                  <a:latin typeface="Open Sans"/>
                  <a:ea typeface="Open Sans" panose="020B0606030504020204" pitchFamily="34" charset="0"/>
                  <a:cs typeface="Open Sans" panose="020B0606030504020204" pitchFamily="34" charset="0"/>
                </a:endParaRPr>
              </a:p>
              <a:p>
                <a:r>
                  <a:rPr lang="en-US" sz="2200" dirty="0">
                    <a:cs typeface="Times New Roman" panose="02020603050405020304" pitchFamily="18" charset="0"/>
                  </a:rPr>
                  <a:t>Under homoskedasticity, there is a nice </a:t>
                </a:r>
                <a:r>
                  <a:rPr lang="en-US" sz="2200" b="1" dirty="0">
                    <a:cs typeface="Times New Roman" panose="02020603050405020304" pitchFamily="18" charset="0"/>
                  </a:rPr>
                  <a:t>sampling distribution </a:t>
                </a:r>
                <a:r>
                  <a:rPr lang="en-US" sz="2200" dirty="0">
                    <a:cs typeface="Times New Roman" panose="02020603050405020304" pitchFamily="18" charset="0"/>
                  </a:rPr>
                  <a:t>for any coefficient</a:t>
                </a:r>
              </a:p>
              <a:p>
                <a:pPr marL="0" indent="0">
                  <a:buNone/>
                </a:pPr>
                <a14:m>
                  <m:oMathPara xmlns:m="http://schemas.openxmlformats.org/officeDocument/2006/math">
                    <m:oMathParaPr>
                      <m:jc m:val="centerGroup"/>
                    </m:oMathParaPr>
                    <m:oMath xmlns:m="http://schemas.openxmlformats.org/officeDocument/2006/math">
                      <m:acc>
                        <m:accPr>
                          <m:chr m:val="̂"/>
                          <m:ctrlPr>
                            <a:rPr lang="en-US" sz="22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e>
                      </m:acc>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𝒩</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nary>
                                <m:naryPr>
                                  <m: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naryPr>
                                <m:sub>
                                  <m:d>
                                    <m:dPr>
                                      <m:begChr m:val="{"/>
                                      <m:end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e>
                                  </m:d>
                                </m:sub>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p>
                                <m:e>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200" b="0" i="1" smtClean="0">
                                                  <a:solidFill>
                                                    <a:schemeClr val="tx1"/>
                                                  </a:solidFill>
                                                  <a:latin typeface="Cambria Math" panose="02040503050406030204" pitchFamily="18" charset="0"/>
                                                </a:rPr>
                                              </m:ctrlPr>
                                            </m:accPr>
                                            <m:e>
                                              <m:r>
                                                <a:rPr lang="en-US" sz="2200" b="0" i="1" smtClean="0">
                                                  <a:solidFill>
                                                    <a:schemeClr val="tx1"/>
                                                  </a:solidFill>
                                                  <a:latin typeface="Cambria Math" panose="02040503050406030204" pitchFamily="18" charset="0"/>
                                                </a:rPr>
                                                <m:t>𝑥</m:t>
                                              </m:r>
                                            </m:e>
                                          </m:acc>
                                        </m:e>
                                      </m:d>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e>
                              </m:nary>
                            </m:den>
                          </m:f>
                        </m:e>
                      </m:d>
                      <m:r>
                        <a:rPr lang="en-US" sz="2200" i="1">
                          <a:latin typeface="Cambria Math" panose="02040503050406030204" pitchFamily="18" charset="0"/>
                          <a:ea typeface="Open Sans" panose="020B0606030504020204" pitchFamily="34" charset="0"/>
                          <a:cs typeface="Open Sans" panose="020B0606030504020204" pitchFamily="34" charset="0"/>
                        </a:rPr>
                        <m:t>=</m:t>
                      </m:r>
                      <m:r>
                        <a:rPr lang="en-US" sz="2200" i="1">
                          <a:latin typeface="Cambria Math" panose="02040503050406030204" pitchFamily="18" charset="0"/>
                          <a:ea typeface="Open Sans" panose="020B0606030504020204" pitchFamily="34" charset="0"/>
                          <a:cs typeface="Open Sans" panose="020B0606030504020204" pitchFamily="34" charset="0"/>
                        </a:rPr>
                        <m:t>𝒩</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𝑆𝑆</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sub>
                              </m:sSub>
                            </m:den>
                          </m:f>
                        </m:e>
                      </m:d>
                    </m:oMath>
                  </m:oMathPara>
                </a14:m>
                <a:endParaRPr lang="en-US" sz="2200" b="1" dirty="0">
                  <a:solidFill>
                    <a:schemeClr val="accent2">
                      <a:lumMod val="75000"/>
                    </a:schemeClr>
                  </a:solidFill>
                  <a:cs typeface="Times New Roman" panose="02020603050405020304" pitchFamily="18" charset="0"/>
                </a:endParaRPr>
              </a:p>
              <a:p>
                <a:endParaRPr lang="en-US" sz="22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4"/>
                <a:stretch>
                  <a:fillRect l="-37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CB005BF-F438-486F-ADB7-2D92C084D334}"/>
              </a:ext>
            </a:extLst>
          </p:cNvPr>
          <p:cNvSpPr txBox="1"/>
          <p:nvPr/>
        </p:nvSpPr>
        <p:spPr>
          <a:xfrm>
            <a:off x="7848600" y="3244334"/>
            <a:ext cx="2514600" cy="369332"/>
          </a:xfrm>
          <a:prstGeom prst="rect">
            <a:avLst/>
          </a:prstGeom>
          <a:solidFill>
            <a:schemeClr val="accent3">
              <a:lumMod val="20000"/>
              <a:lumOff val="80000"/>
            </a:schemeClr>
          </a:solidFill>
          <a:ln>
            <a:solidFill>
              <a:schemeClr val="accent3">
                <a:lumMod val="75000"/>
              </a:schemeClr>
            </a:solidFill>
          </a:ln>
        </p:spPr>
        <p:txBody>
          <a:bodyPr wrap="square" rtlCol="0">
            <a:spAutoFit/>
          </a:bodyPr>
          <a:lstStyle/>
          <a:p>
            <a:pPr algn="ctr"/>
            <a:r>
              <a:rPr lang="en-US" dirty="0"/>
              <a:t>Consistency</a:t>
            </a:r>
          </a:p>
        </p:txBody>
      </p:sp>
      <p:cxnSp>
        <p:nvCxnSpPr>
          <p:cNvPr id="6" name="Straight Arrow Connector 5">
            <a:extLst>
              <a:ext uri="{FF2B5EF4-FFF2-40B4-BE49-F238E27FC236}">
                <a16:creationId xmlns:a16="http://schemas.microsoft.com/office/drawing/2014/main" id="{298BED37-3812-43BD-9FD7-4258583B9EAF}"/>
              </a:ext>
            </a:extLst>
          </p:cNvPr>
          <p:cNvCxnSpPr>
            <a:cxnSpLocks/>
          </p:cNvCxnSpPr>
          <p:nvPr/>
        </p:nvCxnSpPr>
        <p:spPr>
          <a:xfrm flipV="1">
            <a:off x="8305800" y="2694121"/>
            <a:ext cx="0" cy="550213"/>
          </a:xfrm>
          <a:prstGeom prst="straightConnector1">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00EF885-623A-C4F9-1377-EE00EF4AE704}"/>
                  </a:ext>
                </a:extLst>
              </p:cNvPr>
              <p:cNvSpPr txBox="1"/>
              <p:nvPr/>
            </p:nvSpPr>
            <p:spPr>
              <a:xfrm>
                <a:off x="990600" y="3244334"/>
                <a:ext cx="9372597" cy="2186048"/>
              </a:xfrm>
              <a:prstGeom prst="rect">
                <a:avLst/>
              </a:prstGeom>
              <a:noFill/>
            </p:spPr>
            <p:txBody>
              <a:bodyPr wrap="square" rtlCol="0">
                <a:spAutoFit/>
              </a:bodyPr>
              <a:lstStyle/>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We typically estimate this variance from the regression: </a:t>
                </a:r>
              </a:p>
              <a:p>
                <a:pPr/>
                <a14:m>
                  <m:oMathPara xmlns:m="http://schemas.openxmlformats.org/officeDocument/2006/math">
                    <m:oMathParaPr>
                      <m:jc m:val="centerGroup"/>
                    </m:oMathParaPr>
                    <m:oMath xmlns:m="http://schemas.openxmlformats.org/officeDocument/2006/math">
                      <m:sSup>
                        <m:sSupPr>
                          <m:ctrlPr>
                            <a:rPr lang="en-US" sz="2200" b="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𝑠</m:t>
                          </m:r>
                        </m:e>
                        <m:sup>
                          <m:r>
                            <a:rPr lang="en-US" sz="2200" b="0" i="1" smtClean="0">
                              <a:latin typeface="Cambria Math" panose="02040503050406030204" pitchFamily="18" charset="0"/>
                              <a:cs typeface="Times New Roman" panose="02020603050405020304" pitchFamily="18" charset="0"/>
                            </a:rPr>
                            <m:t>2</m:t>
                          </m:r>
                        </m:sup>
                      </m:sSup>
                      <m:r>
                        <a:rPr lang="en-US" sz="2200" b="0" i="1" smtClean="0">
                          <a:latin typeface="Cambria Math" panose="02040503050406030204" pitchFamily="18" charset="0"/>
                          <a:cs typeface="Times New Roman" panose="02020603050405020304" pitchFamily="18" charset="0"/>
                        </a:rPr>
                        <m:t>=</m:t>
                      </m:r>
                      <m:f>
                        <m:fPr>
                          <m:ctrlPr>
                            <a:rPr lang="en-US" sz="2200" b="0" i="1" smtClean="0">
                              <a:latin typeface="Cambria Math" panose="02040503050406030204" pitchFamily="18" charset="0"/>
                              <a:cs typeface="Times New Roman" panose="02020603050405020304" pitchFamily="18" charset="0"/>
                            </a:rPr>
                          </m:ctrlPr>
                        </m:fPr>
                        <m:num>
                          <m:nary>
                            <m:naryPr>
                              <m:chr m:val="∑"/>
                              <m:ctrlPr>
                                <a:rPr lang="en-US" sz="2200" b="0" i="1" smtClean="0">
                                  <a:latin typeface="Cambria Math" panose="02040503050406030204" pitchFamily="18" charset="0"/>
                                  <a:cs typeface="Times New Roman" panose="02020603050405020304" pitchFamily="18" charset="0"/>
                                </a:rPr>
                              </m:ctrlPr>
                            </m:naryPr>
                            <m:sub>
                              <m:d>
                                <m:dPr>
                                  <m:begChr m:val="{"/>
                                  <m:endChr m:val="}"/>
                                  <m:ctrlPr>
                                    <a:rPr lang="en-US" sz="2200" b="0" i="1" smtClean="0">
                                      <a:latin typeface="Cambria Math" panose="02040503050406030204" pitchFamily="18" charset="0"/>
                                      <a:cs typeface="Times New Roman" panose="02020603050405020304" pitchFamily="18" charset="0"/>
                                    </a:rPr>
                                  </m:ctrlPr>
                                </m:dPr>
                                <m:e>
                                  <m:r>
                                    <a:rPr lang="en-US" sz="2200" b="0" i="1" smtClean="0">
                                      <a:latin typeface="Cambria Math" panose="02040503050406030204" pitchFamily="18" charset="0"/>
                                      <a:cs typeface="Times New Roman" panose="02020603050405020304" pitchFamily="18" charset="0"/>
                                    </a:rPr>
                                    <m:t>𝑖</m:t>
                                  </m:r>
                                  <m:r>
                                    <a:rPr lang="en-US" sz="2200" b="0" i="1" smtClean="0">
                                      <a:latin typeface="Cambria Math" panose="02040503050406030204" pitchFamily="18" charset="0"/>
                                      <a:cs typeface="Times New Roman" panose="02020603050405020304" pitchFamily="18" charset="0"/>
                                    </a:rPr>
                                    <m:t>=1</m:t>
                                  </m:r>
                                </m:e>
                              </m:d>
                            </m:sub>
                            <m:sup>
                              <m:r>
                                <a:rPr lang="en-US" sz="2200" b="0" i="1" smtClean="0">
                                  <a:latin typeface="Cambria Math" panose="02040503050406030204" pitchFamily="18" charset="0"/>
                                  <a:cs typeface="Times New Roman" panose="02020603050405020304" pitchFamily="18" charset="0"/>
                                </a:rPr>
                                <m:t>𝑛</m:t>
                              </m:r>
                            </m:sup>
                            <m:e>
                              <m:sSubSup>
                                <m:sSubSupPr>
                                  <m:ctrlPr>
                                    <a:rPr lang="en-US" sz="2200" b="0" i="1" dirty="0" smtClean="0">
                                      <a:latin typeface="Cambria Math" panose="02040503050406030204" pitchFamily="18" charset="0"/>
                                      <a:cs typeface="Times New Roman" panose="02020603050405020304" pitchFamily="18" charset="0"/>
                                    </a:rPr>
                                  </m:ctrlPr>
                                </m:sSubSupPr>
                                <m:e>
                                  <m:acc>
                                    <m:accPr>
                                      <m:chr m:val="̂"/>
                                      <m:ctrlPr>
                                        <a:rPr lang="en-US" sz="2200" b="0" i="1" smtClean="0">
                                          <a:latin typeface="Cambria Math" panose="02040503050406030204" pitchFamily="18" charset="0"/>
                                          <a:cs typeface="Times New Roman" panose="02020603050405020304" pitchFamily="18" charset="0"/>
                                        </a:rPr>
                                      </m:ctrlPr>
                                    </m:accPr>
                                    <m:e>
                                      <m:r>
                                        <a:rPr lang="en-US" sz="2200" b="0" i="1" smtClean="0">
                                          <a:latin typeface="Cambria Math" panose="02040503050406030204" pitchFamily="18" charset="0"/>
                                          <a:cs typeface="Times New Roman" panose="02020603050405020304" pitchFamily="18" charset="0"/>
                                        </a:rPr>
                                        <m:t>𝑒</m:t>
                                      </m:r>
                                    </m:e>
                                  </m:acc>
                                </m:e>
                                <m:sub>
                                  <m:r>
                                    <a:rPr lang="en-US" sz="2200" b="0" i="1" dirty="0" smtClean="0">
                                      <a:latin typeface="Cambria Math" panose="02040503050406030204" pitchFamily="18" charset="0"/>
                                      <a:cs typeface="Times New Roman" panose="02020603050405020304" pitchFamily="18" charset="0"/>
                                    </a:rPr>
                                    <m:t>𝑖</m:t>
                                  </m:r>
                                </m:sub>
                                <m:sup>
                                  <m:r>
                                    <a:rPr lang="en-US" sz="2200" b="0" i="1" dirty="0" smtClean="0">
                                      <a:latin typeface="Cambria Math" panose="02040503050406030204" pitchFamily="18" charset="0"/>
                                      <a:cs typeface="Times New Roman" panose="02020603050405020304" pitchFamily="18" charset="0"/>
                                    </a:rPr>
                                    <m:t>2</m:t>
                                  </m:r>
                                </m:sup>
                              </m:sSubSup>
                            </m:e>
                          </m:nary>
                        </m:num>
                        <m:den>
                          <m:r>
                            <a:rPr lang="en-US" sz="2200" b="0" i="1" smtClean="0">
                              <a:latin typeface="Cambria Math" panose="02040503050406030204" pitchFamily="18" charset="0"/>
                              <a:cs typeface="Times New Roman" panose="02020603050405020304" pitchFamily="18" charset="0"/>
                            </a:rPr>
                            <m:t>𝑛</m:t>
                          </m:r>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𝑘</m:t>
                          </m:r>
                          <m:r>
                            <a:rPr lang="en-US" sz="2200" b="0" i="1" smtClean="0">
                              <a:latin typeface="Cambria Math" panose="02040503050406030204" pitchFamily="18" charset="0"/>
                              <a:cs typeface="Times New Roman" panose="02020603050405020304" pitchFamily="18" charset="0"/>
                            </a:rPr>
                            <m:t>−1</m:t>
                          </m:r>
                        </m:den>
                      </m:f>
                      <m:r>
                        <a:rPr lang="en-US" sz="2200" b="0" i="0" smtClean="0">
                          <a:latin typeface="Cambria Math" panose="02040503050406030204" pitchFamily="18" charset="0"/>
                          <a:cs typeface="Times New Roman" panose="02020603050405020304" pitchFamily="18" charset="0"/>
                        </a:rPr>
                        <m:t>=</m:t>
                      </m:r>
                      <m:f>
                        <m:fPr>
                          <m:ctrlPr>
                            <a:rPr lang="en-US" sz="2200" b="0" i="1" smtClean="0">
                              <a:latin typeface="Cambria Math" panose="02040503050406030204" pitchFamily="18" charset="0"/>
                              <a:cs typeface="Times New Roman" panose="02020603050405020304" pitchFamily="18" charset="0"/>
                            </a:rPr>
                          </m:ctrlPr>
                        </m:fPr>
                        <m:num>
                          <m:r>
                            <m:rPr>
                              <m:sty m:val="p"/>
                            </m:rPr>
                            <a:rPr lang="en-US" sz="2200" b="0" i="0" smtClean="0">
                              <a:latin typeface="Cambria Math" panose="02040503050406030204" pitchFamily="18" charset="0"/>
                              <a:cs typeface="Times New Roman" panose="02020603050405020304" pitchFamily="18" charset="0"/>
                            </a:rPr>
                            <m:t>SSE</m:t>
                          </m:r>
                        </m:num>
                        <m:den>
                          <m:r>
                            <m:rPr>
                              <m:sty m:val="p"/>
                            </m:rPr>
                            <a:rPr lang="en-US" sz="2200" b="0" i="0" smtClean="0">
                              <a:latin typeface="Cambria Math" panose="02040503050406030204" pitchFamily="18" charset="0"/>
                              <a:cs typeface="Times New Roman" panose="02020603050405020304" pitchFamily="18" charset="0"/>
                            </a:rPr>
                            <m:t>n</m:t>
                          </m:r>
                          <m:r>
                            <a:rPr lang="en-US" sz="2200" b="0" i="0" smtClean="0">
                              <a:latin typeface="Cambria Math" panose="02040503050406030204" pitchFamily="18" charset="0"/>
                              <a:cs typeface="Times New Roman" panose="02020603050405020304" pitchFamily="18" charset="0"/>
                            </a:rPr>
                            <m:t>−</m:t>
                          </m:r>
                          <m:r>
                            <m:rPr>
                              <m:sty m:val="p"/>
                            </m:rPr>
                            <a:rPr lang="en-US" sz="2200" b="0" i="0" smtClean="0">
                              <a:latin typeface="Cambria Math" panose="02040503050406030204" pitchFamily="18" charset="0"/>
                              <a:cs typeface="Times New Roman" panose="02020603050405020304" pitchFamily="18" charset="0"/>
                            </a:rPr>
                            <m:t>k</m:t>
                          </m:r>
                          <m:r>
                            <a:rPr lang="en-US" sz="2200" b="0" i="0" smtClean="0">
                              <a:latin typeface="Cambria Math" panose="02040503050406030204" pitchFamily="18" charset="0"/>
                              <a:cs typeface="Times New Roman" panose="02020603050405020304" pitchFamily="18" charset="0"/>
                            </a:rPr>
                            <m:t>−1</m:t>
                          </m:r>
                        </m:den>
                      </m:f>
                    </m:oMath>
                  </m:oMathPara>
                </a14:m>
                <a:endParaRPr lang="en-US" sz="2200" b="0" dirty="0">
                  <a:latin typeface="Times New Roman" panose="02020603050405020304" pitchFamily="18" charset="0"/>
                  <a:cs typeface="Times New Roman" panose="02020603050405020304" pitchFamily="18" charset="0"/>
                </a:endParaRPr>
              </a:p>
              <a:p>
                <a:endParaRPr lang="en-US" sz="2200" b="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Given our estimate of </a:t>
                </a:r>
                <a14:m>
                  <m:oMath xmlns:m="http://schemas.openxmlformats.org/officeDocument/2006/math">
                    <m:sSup>
                      <m:sSupPr>
                        <m:ctrlPr>
                          <a:rPr lang="en-US" sz="2200" b="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𝜎</m:t>
                        </m:r>
                      </m:e>
                      <m:sup>
                        <m:r>
                          <a:rPr lang="en-US" sz="2200" b="0" i="1" smtClean="0">
                            <a:latin typeface="Cambria Math" panose="02040503050406030204" pitchFamily="18" charset="0"/>
                            <a:cs typeface="Times New Roman" panose="02020603050405020304" pitchFamily="18" charset="0"/>
                          </a:rPr>
                          <m:t>2</m:t>
                        </m:r>
                      </m:sup>
                    </m:sSup>
                  </m:oMath>
                </a14:m>
                <a:r>
                  <a:rPr lang="en-US" sz="2200" dirty="0">
                    <a:latin typeface="Times New Roman" panose="02020603050405020304" pitchFamily="18" charset="0"/>
                    <a:cs typeface="Times New Roman" panose="02020603050405020304" pitchFamily="18" charset="0"/>
                  </a:rPr>
                  <a:t>, we calculate </a:t>
                </a:r>
                <a:r>
                  <a:rPr lang="en-US" sz="2200" b="1" dirty="0">
                    <a:solidFill>
                      <a:schemeClr val="accent2">
                        <a:lumMod val="75000"/>
                      </a:schemeClr>
                    </a:solidFill>
                    <a:latin typeface="Times New Roman" panose="02020603050405020304" pitchFamily="18" charset="0"/>
                    <a:cs typeface="Times New Roman" panose="02020603050405020304" pitchFamily="18" charset="0"/>
                  </a:rPr>
                  <a:t>standard errors </a:t>
                </a:r>
                <a:r>
                  <a:rPr lang="en-US" sz="2200" dirty="0">
                    <a:latin typeface="Times New Roman" panose="02020603050405020304" pitchFamily="18" charset="0"/>
                    <a:cs typeface="Times New Roman" panose="02020603050405020304" pitchFamily="18" charset="0"/>
                  </a:rPr>
                  <a:t>for coefficients from the </a:t>
                </a:r>
                <a:r>
                  <a:rPr lang="en-US" sz="2200" b="1" dirty="0">
                    <a:latin typeface="Times New Roman" panose="02020603050405020304" pitchFamily="18" charset="0"/>
                    <a:cs typeface="Times New Roman" panose="02020603050405020304" pitchFamily="18" charset="0"/>
                  </a:rPr>
                  <a:t>variance-covariance matrix</a:t>
                </a:r>
                <a:r>
                  <a:rPr lang="en-US" sz="22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sz="220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𝑠</m:t>
                        </m:r>
                      </m:e>
                      <m:sup>
                        <m:r>
                          <a:rPr lang="en-US" sz="2200" b="0" i="1" smtClean="0">
                            <a:latin typeface="Cambria Math" panose="02040503050406030204" pitchFamily="18" charset="0"/>
                            <a:cs typeface="Times New Roman" panose="02020603050405020304" pitchFamily="18" charset="0"/>
                          </a:rPr>
                          <m:t>2</m:t>
                        </m:r>
                      </m:sup>
                    </m:sSup>
                    <m:sSup>
                      <m:sSupPr>
                        <m:ctrlPr>
                          <a:rPr lang="en-US" sz="2200" i="1" smtClean="0">
                            <a:latin typeface="Cambria Math" panose="02040503050406030204" pitchFamily="18" charset="0"/>
                            <a:cs typeface="Times New Roman" panose="02020603050405020304" pitchFamily="18" charset="0"/>
                          </a:rPr>
                        </m:ctrlPr>
                      </m:sSupPr>
                      <m:e>
                        <m:d>
                          <m:dPr>
                            <m:ctrlPr>
                              <a:rPr lang="en-US" sz="2200" i="1" smtClean="0">
                                <a:latin typeface="Cambria Math" panose="02040503050406030204" pitchFamily="18" charset="0"/>
                                <a:cs typeface="Times New Roman" panose="02020603050405020304" pitchFamily="18" charset="0"/>
                              </a:rPr>
                            </m:ctrlPr>
                          </m:dPr>
                          <m:e>
                            <m:sSup>
                              <m:sSupPr>
                                <m:ctrlPr>
                                  <a:rPr lang="en-US" sz="220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𝑋</m:t>
                                </m:r>
                              </m:e>
                              <m:sup>
                                <m:r>
                                  <a:rPr lang="en-US" sz="2200" b="0" i="1" smtClean="0">
                                    <a:latin typeface="Cambria Math" panose="02040503050406030204" pitchFamily="18" charset="0"/>
                                    <a:cs typeface="Times New Roman" panose="02020603050405020304" pitchFamily="18" charset="0"/>
                                  </a:rPr>
                                  <m:t>′</m:t>
                                </m:r>
                              </m:sup>
                            </m:sSup>
                            <m:r>
                              <a:rPr lang="en-US" sz="2200" b="0" i="1" smtClean="0">
                                <a:latin typeface="Cambria Math" panose="02040503050406030204" pitchFamily="18" charset="0"/>
                                <a:cs typeface="Times New Roman" panose="02020603050405020304" pitchFamily="18" charset="0"/>
                              </a:rPr>
                              <m:t>𝑋</m:t>
                            </m:r>
                          </m:e>
                        </m:d>
                      </m:e>
                      <m:sup>
                        <m:d>
                          <m:dPr>
                            <m:begChr m:val="{"/>
                            <m:endChr m:val="}"/>
                            <m:ctrlPr>
                              <a:rPr lang="en-US" sz="2200" i="1" smtClean="0">
                                <a:latin typeface="Cambria Math" panose="02040503050406030204" pitchFamily="18" charset="0"/>
                                <a:cs typeface="Times New Roman" panose="02020603050405020304" pitchFamily="18" charset="0"/>
                              </a:rPr>
                            </m:ctrlPr>
                          </m:dPr>
                          <m:e>
                            <m:r>
                              <a:rPr lang="en-US" sz="2200" b="0" i="1" smtClean="0">
                                <a:latin typeface="Cambria Math" panose="02040503050406030204" pitchFamily="18" charset="0"/>
                                <a:cs typeface="Times New Roman" panose="02020603050405020304" pitchFamily="18" charset="0"/>
                              </a:rPr>
                              <m:t>−1</m:t>
                            </m:r>
                          </m:e>
                        </m:d>
                      </m:sup>
                    </m:sSup>
                  </m:oMath>
                </a14:m>
                <a:endParaRPr lang="en-US" sz="2200"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C00EF885-623A-C4F9-1377-EE00EF4AE704}"/>
                  </a:ext>
                </a:extLst>
              </p:cNvPr>
              <p:cNvSpPr txBox="1">
                <a:spLocks noRot="1" noChangeAspect="1" noMove="1" noResize="1" noEditPoints="1" noAdjustHandles="1" noChangeArrowheads="1" noChangeShapeType="1" noTextEdit="1"/>
              </p:cNvSpPr>
              <p:nvPr/>
            </p:nvSpPr>
            <p:spPr>
              <a:xfrm>
                <a:off x="990600" y="3244334"/>
                <a:ext cx="9372597" cy="2186048"/>
              </a:xfrm>
              <a:prstGeom prst="rect">
                <a:avLst/>
              </a:prstGeom>
              <a:blipFill>
                <a:blip r:embed="rId5"/>
                <a:stretch>
                  <a:fillRect l="-781" t="-1950" b="-4735"/>
                </a:stretch>
              </a:blipFill>
            </p:spPr>
            <p:txBody>
              <a:bodyPr/>
              <a:lstStyle/>
              <a:p>
                <a:r>
                  <a:rPr lang="en-US">
                    <a:noFill/>
                  </a:rPr>
                  <a:t> </a:t>
                </a:r>
              </a:p>
            </p:txBody>
          </p:sp>
        </mc:Fallback>
      </mc:AlternateContent>
    </p:spTree>
    <p:extLst>
      <p:ext uri="{BB962C8B-B14F-4D97-AF65-F5344CB8AC3E}">
        <p14:creationId xmlns:p14="http://schemas.microsoft.com/office/powerpoint/2010/main" val="1618203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015390" cy="624840"/>
          </a:xfrm>
        </p:spPr>
        <p:txBody>
          <a:bodyPr>
            <a:normAutofit fontScale="90000"/>
          </a:bodyPr>
          <a:lstStyle/>
          <a:p>
            <a:r>
              <a:rPr lang="en-US" dirty="0">
                <a:cs typeface="Times New Roman" panose="02020603050405020304" pitchFamily="18" charset="0"/>
              </a:rPr>
              <a:t>Population Model: Multiple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is the dependent variable (outcome)</a:t>
                </a:r>
              </a:p>
              <a:p>
                <a:r>
                  <a:rPr lang="en-US" sz="2400" b="0" dirty="0">
                    <a:cs typeface="Times New Roman" panose="02020603050405020304" pitchFamily="18" charset="0"/>
                  </a:rPr>
                  <a:t>Each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(and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is a different independent variable:</a:t>
                </a:r>
              </a:p>
              <a:p>
                <a:pPr lvl="1"/>
                <a:r>
                  <a:rPr lang="en-US" sz="2400" dirty="0">
                    <a:cs typeface="Times New Roman" panose="02020603050405020304" pitchFamily="18" charset="0"/>
                  </a:rPr>
                  <a:t>Treatment status</a:t>
                </a:r>
              </a:p>
              <a:p>
                <a:pPr lvl="1"/>
                <a:r>
                  <a:rPr lang="en-US" sz="2400" dirty="0">
                    <a:cs typeface="Times New Roman" panose="02020603050405020304" pitchFamily="18" charset="0"/>
                  </a:rPr>
                  <a:t>Demographics (race, income, education, location, etc.)</a:t>
                </a:r>
              </a:p>
              <a:p>
                <a:r>
                  <a:rPr lang="en-US" sz="2400" b="1" dirty="0">
                    <a:cs typeface="Times New Roman" panose="02020603050405020304" pitchFamily="18" charset="0"/>
                  </a:rPr>
                  <a:t>Why would we want to include multiple variables in a regression?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4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BAE6176E-5764-4135-B5C7-BC9368081B4F}"/>
                  </a:ext>
                </a:extLst>
              </p:cNvPr>
              <p:cNvSpPr/>
              <p:nvPr/>
            </p:nvSpPr>
            <p:spPr>
              <a:xfrm>
                <a:off x="5636199" y="5048246"/>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𝑋</m:t>
                      </m:r>
                    </m:oMath>
                  </m:oMathPara>
                </a14:m>
                <a:endParaRPr lang="en-US" sz="2200" dirty="0">
                  <a:latin typeface="Times New Roman" panose="02020603050405020304" pitchFamily="18" charset="0"/>
                </a:endParaRPr>
              </a:p>
            </p:txBody>
          </p:sp>
        </mc:Choice>
        <mc:Fallback xmlns="">
          <p:sp>
            <p:nvSpPr>
              <p:cNvPr id="5" name="Oval 4">
                <a:extLst>
                  <a:ext uri="{FF2B5EF4-FFF2-40B4-BE49-F238E27FC236}">
                    <a16:creationId xmlns:a16="http://schemas.microsoft.com/office/drawing/2014/main" id="{BAE6176E-5764-4135-B5C7-BC9368081B4F}"/>
                  </a:ext>
                </a:extLst>
              </p:cNvPr>
              <p:cNvSpPr>
                <a:spLocks noRot="1" noChangeAspect="1" noMove="1" noResize="1" noEditPoints="1" noAdjustHandles="1" noChangeArrowheads="1" noChangeShapeType="1" noTextEdit="1"/>
              </p:cNvSpPr>
              <p:nvPr/>
            </p:nvSpPr>
            <p:spPr>
              <a:xfrm>
                <a:off x="5636199" y="5048246"/>
                <a:ext cx="731520" cy="731520"/>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E9211E50-A55D-48A9-AB2A-66D81BD98534}"/>
                  </a:ext>
                </a:extLst>
              </p:cNvPr>
              <p:cNvSpPr/>
              <p:nvPr/>
            </p:nvSpPr>
            <p:spPr>
              <a:xfrm>
                <a:off x="6990238" y="4152899"/>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𝑌</m:t>
                      </m:r>
                    </m:oMath>
                  </m:oMathPara>
                </a14:m>
                <a:endParaRPr lang="en-US" sz="2200" dirty="0">
                  <a:latin typeface="Times New Roman" panose="02020603050405020304" pitchFamily="18" charset="0"/>
                </a:endParaRPr>
              </a:p>
            </p:txBody>
          </p:sp>
        </mc:Choice>
        <mc:Fallback xmlns="">
          <p:sp>
            <p:nvSpPr>
              <p:cNvPr id="7" name="Oval 6">
                <a:extLst>
                  <a:ext uri="{FF2B5EF4-FFF2-40B4-BE49-F238E27FC236}">
                    <a16:creationId xmlns:a16="http://schemas.microsoft.com/office/drawing/2014/main" id="{E9211E50-A55D-48A9-AB2A-66D81BD98534}"/>
                  </a:ext>
                </a:extLst>
              </p:cNvPr>
              <p:cNvSpPr>
                <a:spLocks noRot="1" noChangeAspect="1" noMove="1" noResize="1" noEditPoints="1" noAdjustHandles="1" noChangeArrowheads="1" noChangeShapeType="1" noTextEdit="1"/>
              </p:cNvSpPr>
              <p:nvPr/>
            </p:nvSpPr>
            <p:spPr>
              <a:xfrm>
                <a:off x="6990238" y="4152899"/>
                <a:ext cx="731520" cy="731520"/>
              </a:xfrm>
              <a:prstGeom prst="ellipse">
                <a:avLst/>
              </a:prstGeom>
              <a:blipFill>
                <a:blip r:embed="rId5"/>
                <a:stretch>
                  <a:fillRect/>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C15A19C7-80CF-4B6D-9827-1B464893C169}"/>
              </a:ext>
            </a:extLst>
          </p:cNvPr>
          <p:cNvCxnSpPr>
            <a:cxnSpLocks/>
            <a:stCxn id="11" idx="6"/>
            <a:endCxn id="7" idx="2"/>
          </p:cNvCxnSpPr>
          <p:nvPr/>
        </p:nvCxnSpPr>
        <p:spPr>
          <a:xfrm>
            <a:off x="4941570" y="4518659"/>
            <a:ext cx="2048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7D88B62-7FBC-47BB-99A2-B20ED1CD5085}"/>
              </a:ext>
            </a:extLst>
          </p:cNvPr>
          <p:cNvCxnSpPr>
            <a:cxnSpLocks/>
            <a:stCxn id="5" idx="6"/>
            <a:endCxn id="7" idx="3"/>
          </p:cNvCxnSpPr>
          <p:nvPr/>
        </p:nvCxnSpPr>
        <p:spPr>
          <a:xfrm flipV="1">
            <a:off x="6367719" y="4777290"/>
            <a:ext cx="729648" cy="636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A3905113-4B7C-494E-BDC8-CF39108CF4F7}"/>
                  </a:ext>
                </a:extLst>
              </p:cNvPr>
              <p:cNvSpPr/>
              <p:nvPr/>
            </p:nvSpPr>
            <p:spPr>
              <a:xfrm>
                <a:off x="4210050" y="4152899"/>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𝐷</m:t>
                      </m:r>
                    </m:oMath>
                  </m:oMathPara>
                </a14:m>
                <a:endParaRPr lang="en-US" sz="2200" dirty="0">
                  <a:latin typeface="Times New Roman" panose="02020603050405020304" pitchFamily="18" charset="0"/>
                </a:endParaRPr>
              </a:p>
            </p:txBody>
          </p:sp>
        </mc:Choice>
        <mc:Fallback xmlns="">
          <p:sp>
            <p:nvSpPr>
              <p:cNvPr id="11" name="Oval 10">
                <a:extLst>
                  <a:ext uri="{FF2B5EF4-FFF2-40B4-BE49-F238E27FC236}">
                    <a16:creationId xmlns:a16="http://schemas.microsoft.com/office/drawing/2014/main" id="{A3905113-4B7C-494E-BDC8-CF39108CF4F7}"/>
                  </a:ext>
                </a:extLst>
              </p:cNvPr>
              <p:cNvSpPr>
                <a:spLocks noRot="1" noChangeAspect="1" noMove="1" noResize="1" noEditPoints="1" noAdjustHandles="1" noChangeArrowheads="1" noChangeShapeType="1" noTextEdit="1"/>
              </p:cNvSpPr>
              <p:nvPr/>
            </p:nvSpPr>
            <p:spPr>
              <a:xfrm>
                <a:off x="4210050" y="4152899"/>
                <a:ext cx="731520" cy="731520"/>
              </a:xfrm>
              <a:prstGeom prst="ellipse">
                <a:avLst/>
              </a:prstGeom>
              <a:blipFill>
                <a:blip r:embed="rId6"/>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22474E45-C125-4BB8-B36F-CEC89114A63B}"/>
              </a:ext>
            </a:extLst>
          </p:cNvPr>
          <p:cNvCxnSpPr>
            <a:cxnSpLocks/>
            <a:stCxn id="5" idx="2"/>
            <a:endCxn id="11" idx="5"/>
          </p:cNvCxnSpPr>
          <p:nvPr/>
        </p:nvCxnSpPr>
        <p:spPr>
          <a:xfrm flipH="1" flipV="1">
            <a:off x="4834441" y="4777290"/>
            <a:ext cx="801758" cy="636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27AA992-32C0-44D9-A401-6C7DACD45941}"/>
                  </a:ext>
                </a:extLst>
              </p:cNvPr>
              <p:cNvSpPr txBox="1"/>
              <p:nvPr/>
            </p:nvSpPr>
            <p:spPr>
              <a:xfrm>
                <a:off x="520020" y="4038600"/>
                <a:ext cx="3429000" cy="1323439"/>
              </a:xfrm>
              <a:prstGeom prst="rect">
                <a:avLst/>
              </a:prstGeom>
              <a:noFill/>
              <a:ln w="38100">
                <a:solidFill>
                  <a:schemeClr val="accent5">
                    <a:lumMod val="75000"/>
                  </a:schemeClr>
                </a:solidFill>
              </a:ln>
            </p:spPr>
            <p:txBody>
              <a:bodyPr wrap="square" rtlCol="0">
                <a:spAutoFit/>
              </a:bodyPr>
              <a:lstStyle/>
              <a:p>
                <a:r>
                  <a:rPr lang="en-US" sz="2000" dirty="0"/>
                  <a:t>Y: </a:t>
                </a:r>
                <a:r>
                  <a:rPr lang="en-US" sz="2000" b="1" dirty="0">
                    <a:solidFill>
                      <a:schemeClr val="accent2">
                        <a:lumMod val="75000"/>
                      </a:schemeClr>
                    </a:solidFill>
                  </a:rPr>
                  <a:t>Hospitalization Rate</a:t>
                </a:r>
                <a:endParaRPr lang="en-US" sz="2000" dirty="0">
                  <a:solidFill>
                    <a:schemeClr val="accent2">
                      <a:lumMod val="75000"/>
                    </a:schemeClr>
                  </a:solidFill>
                </a:endParaRPr>
              </a:p>
              <a:p>
                <a:r>
                  <a:rPr lang="en-US" sz="2000" dirty="0"/>
                  <a:t>D: </a:t>
                </a:r>
                <a:r>
                  <a:rPr lang="en-US" sz="2000" b="1" dirty="0">
                    <a:solidFill>
                      <a:schemeClr val="accent3">
                        <a:lumMod val="75000"/>
                      </a:schemeClr>
                    </a:solidFill>
                  </a:rPr>
                  <a:t>Health Behaviors</a:t>
                </a:r>
                <a:endParaRPr lang="en-US" sz="2000" dirty="0">
                  <a:solidFill>
                    <a:schemeClr val="accent3">
                      <a:lumMod val="75000"/>
                    </a:schemeClr>
                  </a:solidFill>
                </a:endParaRPr>
              </a:p>
              <a:p>
                <a:r>
                  <a:rPr lang="en-US" sz="2000" dirty="0"/>
                  <a:t>X: </a:t>
                </a:r>
                <a:r>
                  <a:rPr lang="en-US" sz="2000" b="1" dirty="0"/>
                  <a:t>Education</a:t>
                </a:r>
                <a:r>
                  <a:rPr lang="en-US" sz="2000" dirty="0"/>
                  <a:t> </a:t>
                </a:r>
              </a:p>
              <a:p>
                <a:r>
                  <a:rPr lang="en-US" sz="2000" dirty="0"/>
                  <a:t>	Affects both </a:t>
                </a:r>
                <a14:m>
                  <m:oMath xmlns:m="http://schemas.openxmlformats.org/officeDocument/2006/math">
                    <m:r>
                      <a:rPr lang="en-US" sz="2000" b="0" i="1" smtClean="0">
                        <a:latin typeface="Cambria Math" panose="02040503050406030204" pitchFamily="18" charset="0"/>
                      </a:rPr>
                      <m:t>𝐷</m:t>
                    </m:r>
                  </m:oMath>
                </a14:m>
                <a:r>
                  <a:rPr lang="en-US" sz="2000" dirty="0"/>
                  <a:t> and </a:t>
                </a:r>
                <a14:m>
                  <m:oMath xmlns:m="http://schemas.openxmlformats.org/officeDocument/2006/math">
                    <m:r>
                      <a:rPr lang="en-US" sz="2000" b="0" i="1" smtClean="0">
                        <a:latin typeface="Cambria Math" panose="02040503050406030204" pitchFamily="18" charset="0"/>
                      </a:rPr>
                      <m:t>𝑌</m:t>
                    </m:r>
                  </m:oMath>
                </a14:m>
                <a:r>
                  <a:rPr lang="en-US" sz="2000" dirty="0"/>
                  <a:t>!</a:t>
                </a:r>
              </a:p>
            </p:txBody>
          </p:sp>
        </mc:Choice>
        <mc:Fallback xmlns="">
          <p:sp>
            <p:nvSpPr>
              <p:cNvPr id="25" name="TextBox 24">
                <a:extLst>
                  <a:ext uri="{FF2B5EF4-FFF2-40B4-BE49-F238E27FC236}">
                    <a16:creationId xmlns:a16="http://schemas.microsoft.com/office/drawing/2014/main" id="{927AA992-32C0-44D9-A401-6C7DACD45941}"/>
                  </a:ext>
                </a:extLst>
              </p:cNvPr>
              <p:cNvSpPr txBox="1">
                <a:spLocks noRot="1" noChangeAspect="1" noMove="1" noResize="1" noEditPoints="1" noAdjustHandles="1" noChangeArrowheads="1" noChangeShapeType="1" noTextEdit="1"/>
              </p:cNvSpPr>
              <p:nvPr/>
            </p:nvSpPr>
            <p:spPr>
              <a:xfrm>
                <a:off x="520020" y="4038600"/>
                <a:ext cx="3429000" cy="1323439"/>
              </a:xfrm>
              <a:prstGeom prst="rect">
                <a:avLst/>
              </a:prstGeom>
              <a:blipFill>
                <a:blip r:embed="rId7"/>
                <a:stretch>
                  <a:fillRect l="-1230" t="-1345" b="-5381"/>
                </a:stretch>
              </a:blipFill>
              <a:ln w="38100">
                <a:solidFill>
                  <a:schemeClr val="accent5">
                    <a:lumMod val="7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33477105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Sampling Distribution of </a:t>
                </a:r>
                <a14:m>
                  <m:oMath xmlns:m="http://schemas.openxmlformats.org/officeDocument/2006/math">
                    <m:acc>
                      <m:accPr>
                        <m:chr m:val="̂"/>
                        <m:ctrlPr>
                          <a:rPr lang="en-US" sz="3600" b="0" i="1" smtClean="0">
                            <a:latin typeface="Cambria Math" panose="02040503050406030204" pitchFamily="18" charset="0"/>
                            <a:cs typeface="Times New Roman" panose="02020603050405020304" pitchFamily="18" charset="0"/>
                          </a:rPr>
                        </m:ctrlPr>
                      </m:accPr>
                      <m:e>
                        <m:sSub>
                          <m:sSubPr>
                            <m:ctrlPr>
                              <a:rPr lang="en-US" sz="3600" b="0" i="1" smtClean="0">
                                <a:latin typeface="Cambria Math" panose="02040503050406030204" pitchFamily="18" charset="0"/>
                                <a:cs typeface="Times New Roman" panose="02020603050405020304" pitchFamily="18" charset="0"/>
                              </a:rPr>
                            </m:ctrlPr>
                          </m:sSubPr>
                          <m:e>
                            <m:r>
                              <a:rPr lang="en-US" sz="3600" b="0" i="1" smtClean="0">
                                <a:latin typeface="Cambria Math" panose="02040503050406030204" pitchFamily="18" charset="0"/>
                                <a:cs typeface="Times New Roman" panose="02020603050405020304" pitchFamily="18" charset="0"/>
                              </a:rPr>
                              <m:t>𝛽</m:t>
                            </m:r>
                          </m:e>
                          <m:sub>
                            <m:r>
                              <a:rPr lang="en-US" sz="3600" b="0" i="1" smtClean="0">
                                <a:latin typeface="Cambria Math" panose="02040503050406030204" pitchFamily="18" charset="0"/>
                                <a:cs typeface="Times New Roman" panose="02020603050405020304" pitchFamily="18" charset="0"/>
                              </a:rPr>
                              <m:t>𝑖</m:t>
                            </m:r>
                          </m:sub>
                        </m:sSub>
                      </m:e>
                    </m:acc>
                  </m:oMath>
                </a14:m>
                <a:endParaRPr lang="en-US" sz="3600" dirty="0">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09600" y="337392"/>
                <a:ext cx="10439400" cy="624840"/>
              </a:xfrm>
              <a:blipFill>
                <a:blip r:embed="rId3"/>
                <a:stretch>
                  <a:fillRect l="-1751" t="-17476" b="-35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200" dirty="0">
                  <a:solidFill>
                    <a:schemeClr val="tx1"/>
                  </a:solidFill>
                  <a:latin typeface="Open Sans"/>
                  <a:ea typeface="Open Sans" panose="020B0606030504020204" pitchFamily="34" charset="0"/>
                  <a:cs typeface="Open Sans" panose="020B0606030504020204" pitchFamily="34" charset="0"/>
                </a:endParaRPr>
              </a:p>
              <a:p>
                <a:r>
                  <a:rPr lang="en-US" sz="2200" dirty="0">
                    <a:cs typeface="Times New Roman" panose="02020603050405020304" pitchFamily="18" charset="0"/>
                  </a:rPr>
                  <a:t>Under homoskedasticity, there is a nice </a:t>
                </a:r>
                <a:r>
                  <a:rPr lang="en-US" sz="2200" b="1" dirty="0">
                    <a:cs typeface="Times New Roman" panose="02020603050405020304" pitchFamily="18" charset="0"/>
                  </a:rPr>
                  <a:t>sampling distribution </a:t>
                </a:r>
                <a:r>
                  <a:rPr lang="en-US" sz="2200" dirty="0">
                    <a:cs typeface="Times New Roman" panose="02020603050405020304" pitchFamily="18" charset="0"/>
                  </a:rPr>
                  <a:t>for any coefficient</a:t>
                </a:r>
              </a:p>
              <a:p>
                <a:pPr marL="0" indent="0">
                  <a:buNone/>
                </a:pPr>
                <a14:m>
                  <m:oMathPara xmlns:m="http://schemas.openxmlformats.org/officeDocument/2006/math">
                    <m:oMathParaPr>
                      <m:jc m:val="centerGroup"/>
                    </m:oMathParaPr>
                    <m:oMath xmlns:m="http://schemas.openxmlformats.org/officeDocument/2006/math">
                      <m:acc>
                        <m:accPr>
                          <m:chr m:val="̂"/>
                          <m:ctrlPr>
                            <a:rPr lang="en-US" sz="22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𝑗</m:t>
                              </m:r>
                            </m:sub>
                          </m:sSub>
                        </m:e>
                      </m:acc>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𝒩</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nary>
                                <m:naryPr>
                                  <m: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naryPr>
                                <m:sub>
                                  <m:d>
                                    <m:dPr>
                                      <m:begChr m:val="{"/>
                                      <m:end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e>
                                  </m:d>
                                </m:sub>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p>
                                <m:e>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𝑗</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rPr>
                                              </m:ctrlPr>
                                            </m:sSubPr>
                                            <m:e>
                                              <m:acc>
                                                <m:accPr>
                                                  <m:chr m:val="̅"/>
                                                  <m:ctrlPr>
                                                    <a:rPr lang="en-US" sz="2200" b="0" i="1" smtClean="0">
                                                      <a:solidFill>
                                                        <a:schemeClr val="tx1"/>
                                                      </a:solidFill>
                                                      <a:latin typeface="Cambria Math" panose="02040503050406030204" pitchFamily="18" charset="0"/>
                                                    </a:rPr>
                                                  </m:ctrlPr>
                                                </m:accPr>
                                                <m:e>
                                                  <m:r>
                                                    <a:rPr lang="en-US" sz="2200" b="0" i="1" smtClean="0">
                                                      <a:solidFill>
                                                        <a:schemeClr val="tx1"/>
                                                      </a:solidFill>
                                                      <a:latin typeface="Cambria Math" panose="02040503050406030204" pitchFamily="18" charset="0"/>
                                                    </a:rPr>
                                                    <m:t>𝑥</m:t>
                                                  </m:r>
                                                </m:e>
                                              </m:acc>
                                            </m:e>
                                            <m:sub>
                                              <m:r>
                                                <a:rPr lang="en-US" sz="2200" b="0" i="1" smtClean="0">
                                                  <a:solidFill>
                                                    <a:schemeClr val="tx1"/>
                                                  </a:solidFill>
                                                  <a:latin typeface="Cambria Math" panose="02040503050406030204" pitchFamily="18" charset="0"/>
                                                </a:rPr>
                                                <m:t>𝑗</m:t>
                                              </m:r>
                                            </m:sub>
                                          </m:sSub>
                                        </m:e>
                                      </m:d>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e>
                              </m:nary>
                            </m:den>
                          </m:f>
                        </m:e>
                      </m:d>
                      <m:r>
                        <a:rPr lang="en-US" sz="2200" i="1">
                          <a:latin typeface="Cambria Math" panose="02040503050406030204" pitchFamily="18" charset="0"/>
                          <a:ea typeface="Open Sans" panose="020B0606030504020204" pitchFamily="34" charset="0"/>
                          <a:cs typeface="Open Sans" panose="020B0606030504020204" pitchFamily="34" charset="0"/>
                        </a:rPr>
                        <m:t>=</m:t>
                      </m:r>
                      <m:r>
                        <a:rPr lang="en-US" sz="2200" i="1">
                          <a:latin typeface="Cambria Math" panose="02040503050406030204" pitchFamily="18" charset="0"/>
                          <a:ea typeface="Open Sans" panose="020B0606030504020204" pitchFamily="34" charset="0"/>
                          <a:cs typeface="Open Sans" panose="020B0606030504020204" pitchFamily="34" charset="0"/>
                        </a:rPr>
                        <m:t>𝒩</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𝑆𝑆</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e>
                                <m: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𝑗</m:t>
                                      </m:r>
                                    </m:sub>
                                  </m:sSub>
                                </m:sub>
                              </m:sSub>
                            </m:den>
                          </m:f>
                        </m:e>
                      </m:d>
                    </m:oMath>
                  </m:oMathPara>
                </a14:m>
                <a:endParaRPr lang="en-US" sz="2200" b="1" dirty="0">
                  <a:solidFill>
                    <a:schemeClr val="accent2">
                      <a:lumMod val="75000"/>
                    </a:schemeClr>
                  </a:solidFill>
                  <a:cs typeface="Times New Roman" panose="02020603050405020304" pitchFamily="18" charset="0"/>
                </a:endParaRPr>
              </a:p>
              <a:p>
                <a:pPr marL="0" indent="0">
                  <a:buNone/>
                </a:pPr>
                <a:r>
                  <a:rPr lang="en-US" sz="2200" b="1" dirty="0">
                    <a:solidFill>
                      <a:schemeClr val="accent2">
                        <a:lumMod val="75000"/>
                      </a:schemeClr>
                    </a:solidFill>
                    <a:cs typeface="Times New Roman" panose="02020603050405020304" pitchFamily="18" charset="0"/>
                  </a:rPr>
                  <a:t>Hence, what affects the precision of our regression coefficient? </a:t>
                </a:r>
              </a:p>
              <a:p>
                <a:pPr marL="457200" indent="-457200">
                  <a:buFont typeface="+mj-lt"/>
                  <a:buAutoNum type="arabicPeriod"/>
                </a:pPr>
                <a:r>
                  <a:rPr lang="en-US" sz="2200" dirty="0">
                    <a:solidFill>
                      <a:schemeClr val="tx1"/>
                    </a:solidFill>
                    <a:cs typeface="Times New Roman" panose="02020603050405020304" pitchFamily="18" charset="0"/>
                  </a:rPr>
                  <a:t>The error variance (</a:t>
                </a:r>
                <a14:m>
                  <m:oMath xmlns:m="http://schemas.openxmlformats.org/officeDocument/2006/math">
                    <m:r>
                      <a:rPr lang="en-US" sz="2200" b="0" i="1" smtClean="0">
                        <a:solidFill>
                          <a:schemeClr val="tx1"/>
                        </a:solidFill>
                        <a:latin typeface="Cambria Math" panose="02040503050406030204" pitchFamily="18" charset="0"/>
                        <a:cs typeface="Times New Roman" panose="02020603050405020304" pitchFamily="18" charset="0"/>
                      </a:rPr>
                      <m:t>↑</m:t>
                    </m:r>
                    <m:sSup>
                      <m:sSupPr>
                        <m:ctrlPr>
                          <a:rPr lang="en-US" sz="2200" b="0" i="1" smtClean="0">
                            <a:solidFill>
                              <a:schemeClr val="tx1"/>
                            </a:solidFill>
                            <a:latin typeface="Cambria Math" panose="02040503050406030204" pitchFamily="18" charset="0"/>
                            <a:cs typeface="Times New Roman" panose="02020603050405020304" pitchFamily="18" charset="0"/>
                          </a:rPr>
                        </m:ctrlPr>
                      </m:sSupPr>
                      <m:e>
                        <m:r>
                          <a:rPr lang="en-US" sz="2200" b="0" i="1" smtClean="0">
                            <a:solidFill>
                              <a:schemeClr val="tx1"/>
                            </a:solidFill>
                            <a:latin typeface="Cambria Math" panose="02040503050406030204" pitchFamily="18" charset="0"/>
                            <a:cs typeface="Times New Roman" panose="02020603050405020304" pitchFamily="18" charset="0"/>
                          </a:rPr>
                          <m:t>𝜎</m:t>
                        </m:r>
                      </m:e>
                      <m:sup>
                        <m:r>
                          <a:rPr lang="en-US" sz="2200" b="0" i="1" smtClean="0">
                            <a:solidFill>
                              <a:schemeClr val="tx1"/>
                            </a:solidFill>
                            <a:latin typeface="Cambria Math" panose="02040503050406030204" pitchFamily="18" charset="0"/>
                            <a:cs typeface="Times New Roman" panose="02020603050405020304" pitchFamily="18" charset="0"/>
                          </a:rPr>
                          <m:t>2</m:t>
                        </m:r>
                      </m:sup>
                    </m:sSup>
                    <m:r>
                      <a:rPr lang="en-US" sz="2200" b="0" i="1" smtClean="0">
                        <a:solidFill>
                          <a:schemeClr val="tx1"/>
                        </a:solidFill>
                        <a:latin typeface="Cambria Math" panose="02040503050406030204" pitchFamily="18" charset="0"/>
                        <a:cs typeface="Times New Roman" panose="02020603050405020304" pitchFamily="18" charset="0"/>
                      </a:rPr>
                      <m:t>⇒↑</m:t>
                    </m:r>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𝜎</m:t>
                        </m:r>
                      </m:e>
                      <m:sub>
                        <m:r>
                          <a:rPr lang="en-US" sz="2200" b="0" i="1" smtClean="0">
                            <a:solidFill>
                              <a:schemeClr val="tx1"/>
                            </a:solidFill>
                            <a:latin typeface="Cambria Math" panose="02040503050406030204" pitchFamily="18" charset="0"/>
                            <a:cs typeface="Times New Roman" panose="02020603050405020304" pitchFamily="18" charset="0"/>
                          </a:rPr>
                          <m:t>𝛽</m:t>
                        </m:r>
                      </m:sub>
                    </m:sSub>
                    <m:r>
                      <a:rPr lang="en-US" sz="2200" b="0" i="0" smtClean="0">
                        <a:solidFill>
                          <a:schemeClr val="tx1"/>
                        </a:solidFill>
                        <a:latin typeface="Cambria Math" panose="02040503050406030204" pitchFamily="18" charset="0"/>
                        <a:cs typeface="Times New Roman" panose="02020603050405020304" pitchFamily="18" charset="0"/>
                      </a:rPr>
                      <m:t>)</m:t>
                    </m:r>
                  </m:oMath>
                </a14:m>
                <a:endParaRPr lang="en-US" sz="2200" dirty="0">
                  <a:solidFill>
                    <a:schemeClr val="tx1"/>
                  </a:solidFill>
                  <a:cs typeface="Times New Roman" panose="02020603050405020304" pitchFamily="18" charset="0"/>
                </a:endParaRPr>
              </a:p>
              <a:p>
                <a:pPr marL="457200" indent="-457200">
                  <a:buFont typeface="+mj-lt"/>
                  <a:buAutoNum type="arabicPeriod"/>
                </a:pPr>
                <a:r>
                  <a:rPr lang="en-US" sz="2200" dirty="0">
                    <a:solidFill>
                      <a:schemeClr val="tx1"/>
                    </a:solidFill>
                    <a:cs typeface="Times New Roman" panose="02020603050405020304" pitchFamily="18" charset="0"/>
                  </a:rPr>
                  <a:t>Variation in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𝑥</m:t>
                        </m:r>
                      </m:e>
                      <m:sub>
                        <m:r>
                          <a:rPr lang="en-US" sz="2200" b="0" i="1" smtClean="0">
                            <a:solidFill>
                              <a:schemeClr val="tx1"/>
                            </a:solidFill>
                            <a:latin typeface="Cambria Math" panose="02040503050406030204" pitchFamily="18" charset="0"/>
                            <a:cs typeface="Times New Roman" panose="02020603050405020304" pitchFamily="18" charset="0"/>
                          </a:rPr>
                          <m:t>𝑗</m:t>
                        </m:r>
                      </m:sub>
                    </m:sSub>
                  </m:oMath>
                </a14:m>
                <a:r>
                  <a:rPr lang="en-US" sz="2200" dirty="0">
                    <a:solidFill>
                      <a:schemeClr val="tx1"/>
                    </a:solidFill>
                    <a:cs typeface="Times New Roman" panose="02020603050405020304" pitchFamily="18" charset="0"/>
                  </a:rPr>
                  <a:t> (</a:t>
                </a:r>
                <a14:m>
                  <m:oMath xmlns:m="http://schemas.openxmlformats.org/officeDocument/2006/math">
                    <m:r>
                      <a:rPr lang="en-US" sz="2200" i="1">
                        <a:solidFill>
                          <a:schemeClr val="tx1"/>
                        </a:solidFill>
                        <a:latin typeface="Cambria Math" panose="02040503050406030204" pitchFamily="18" charset="0"/>
                        <a:cs typeface="Times New Roman" panose="02020603050405020304" pitchFamily="18" charset="0"/>
                      </a:rPr>
                      <m:t>↑</m:t>
                    </m:r>
                    <m:r>
                      <a:rPr lang="en-US" sz="2200" b="0" i="1" smtClean="0">
                        <a:solidFill>
                          <a:schemeClr val="tx1"/>
                        </a:solidFill>
                        <a:latin typeface="Cambria Math" panose="02040503050406030204" pitchFamily="18" charset="0"/>
                        <a:cs typeface="Times New Roman" panose="02020603050405020304" pitchFamily="18" charset="0"/>
                      </a:rPr>
                      <m:t>𝑆𝑆</m:t>
                    </m:r>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𝑇</m:t>
                        </m:r>
                      </m:e>
                      <m:sub>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𝑥</m:t>
                            </m:r>
                          </m:e>
                          <m:sub>
                            <m:r>
                              <a:rPr lang="en-US" sz="2200" b="0" i="1" smtClean="0">
                                <a:solidFill>
                                  <a:schemeClr val="tx1"/>
                                </a:solidFill>
                                <a:latin typeface="Cambria Math" panose="02040503050406030204" pitchFamily="18" charset="0"/>
                                <a:cs typeface="Times New Roman" panose="02020603050405020304" pitchFamily="18" charset="0"/>
                              </a:rPr>
                              <m:t>𝑗</m:t>
                            </m:r>
                          </m:sub>
                        </m:sSub>
                      </m:sub>
                    </m:sSub>
                    <m:r>
                      <a:rPr lang="en-US" sz="2200" i="1">
                        <a:solidFill>
                          <a:schemeClr val="tx1"/>
                        </a:solidFill>
                        <a:latin typeface="Cambria Math" panose="02040503050406030204" pitchFamily="18" charset="0"/>
                        <a:cs typeface="Times New Roman" panose="02020603050405020304" pitchFamily="18" charset="0"/>
                      </a:rPr>
                      <m:t>⇒</m:t>
                    </m:r>
                    <m:r>
                      <a:rPr lang="en-US" sz="2200" b="0" i="1" smtClean="0">
                        <a:solidFill>
                          <a:schemeClr val="tx1"/>
                        </a:solidFill>
                        <a:latin typeface="Cambria Math" panose="02040503050406030204" pitchFamily="18" charset="0"/>
                        <a:cs typeface="Times New Roman" panose="02020603050405020304" pitchFamily="18" charset="0"/>
                      </a:rPr>
                      <m:t>↓</m:t>
                    </m:r>
                    <m:sSub>
                      <m:sSubPr>
                        <m:ctrlPr>
                          <a:rPr lang="en-US" sz="2200" i="1">
                            <a:solidFill>
                              <a:schemeClr val="tx1"/>
                            </a:solidFill>
                            <a:latin typeface="Cambria Math" panose="02040503050406030204" pitchFamily="18" charset="0"/>
                            <a:cs typeface="Times New Roman" panose="02020603050405020304" pitchFamily="18" charset="0"/>
                          </a:rPr>
                        </m:ctrlPr>
                      </m:sSubPr>
                      <m:e>
                        <m:r>
                          <a:rPr lang="en-US" sz="2200" i="1">
                            <a:solidFill>
                              <a:schemeClr val="tx1"/>
                            </a:solidFill>
                            <a:latin typeface="Cambria Math" panose="02040503050406030204" pitchFamily="18" charset="0"/>
                            <a:cs typeface="Times New Roman" panose="02020603050405020304" pitchFamily="18" charset="0"/>
                          </a:rPr>
                          <m:t>𝜎</m:t>
                        </m:r>
                      </m:e>
                      <m:sub>
                        <m:r>
                          <a:rPr lang="en-US" sz="2200" i="1">
                            <a:solidFill>
                              <a:schemeClr val="tx1"/>
                            </a:solidFill>
                            <a:latin typeface="Cambria Math" panose="02040503050406030204" pitchFamily="18" charset="0"/>
                            <a:cs typeface="Times New Roman" panose="02020603050405020304" pitchFamily="18" charset="0"/>
                          </a:rPr>
                          <m:t>𝛽</m:t>
                        </m:r>
                      </m:sub>
                    </m:sSub>
                    <m:r>
                      <a:rPr lang="en-US" sz="2200">
                        <a:solidFill>
                          <a:schemeClr val="tx1"/>
                        </a:solidFill>
                        <a:latin typeface="Cambria Math" panose="02040503050406030204" pitchFamily="18" charset="0"/>
                        <a:cs typeface="Times New Roman" panose="02020603050405020304" pitchFamily="18" charset="0"/>
                      </a:rPr>
                      <m:t>)</m:t>
                    </m:r>
                  </m:oMath>
                </a14:m>
                <a:r>
                  <a:rPr lang="en-US" sz="2200" dirty="0">
                    <a:solidFill>
                      <a:schemeClr val="tx1"/>
                    </a:solidFill>
                    <a:cs typeface="Times New Roman" panose="02020603050405020304" pitchFamily="18" charset="0"/>
                  </a:rPr>
                  <a:t> – variation in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𝑥</m:t>
                        </m:r>
                      </m:e>
                      <m:sub>
                        <m:r>
                          <a:rPr lang="en-US" sz="2200" b="0" i="1" smtClean="0">
                            <a:solidFill>
                              <a:schemeClr val="tx1"/>
                            </a:solidFill>
                            <a:latin typeface="Cambria Math" panose="02040503050406030204" pitchFamily="18" charset="0"/>
                            <a:cs typeface="Times New Roman" panose="02020603050405020304" pitchFamily="18" charset="0"/>
                          </a:rPr>
                          <m:t>𝑗</m:t>
                        </m:r>
                      </m:sub>
                    </m:sSub>
                  </m:oMath>
                </a14:m>
                <a:r>
                  <a:rPr lang="en-US" sz="2200" dirty="0">
                    <a:solidFill>
                      <a:schemeClr val="tx1"/>
                    </a:solidFill>
                    <a:cs typeface="Times New Roman" panose="02020603050405020304" pitchFamily="18" charset="0"/>
                  </a:rPr>
                  <a:t> is a good thing!</a:t>
                </a:r>
              </a:p>
              <a:p>
                <a:pPr marL="457200" indent="-457200">
                  <a:buFont typeface="+mj-lt"/>
                  <a:buAutoNum type="arabicPeriod"/>
                </a:pPr>
                <a:r>
                  <a:rPr lang="en-US" sz="2200" dirty="0">
                    <a:solidFill>
                      <a:schemeClr val="tx1"/>
                    </a:solidFill>
                    <a:cs typeface="Times New Roman" panose="02020603050405020304" pitchFamily="18" charset="0"/>
                  </a:rPr>
                  <a:t>Size of data: since SST is summed over </a:t>
                </a:r>
                <a14:m>
                  <m:oMath xmlns:m="http://schemas.openxmlformats.org/officeDocument/2006/math">
                    <m:r>
                      <a:rPr lang="en-US" sz="2200" b="0" i="1" smtClean="0">
                        <a:solidFill>
                          <a:schemeClr val="tx1"/>
                        </a:solidFill>
                        <a:latin typeface="Cambria Math" panose="02040503050406030204" pitchFamily="18" charset="0"/>
                        <a:cs typeface="Times New Roman" panose="02020603050405020304" pitchFamily="18" charset="0"/>
                      </a:rPr>
                      <m:t>𝑛</m:t>
                    </m:r>
                  </m:oMath>
                </a14:m>
                <a:r>
                  <a:rPr lang="en-US" sz="2200" dirty="0">
                    <a:solidFill>
                      <a:schemeClr val="tx1"/>
                    </a:solidFill>
                    <a:cs typeface="Times New Roman" panose="02020603050405020304" pitchFamily="18" charset="0"/>
                  </a:rPr>
                  <a:t>, </a:t>
                </a:r>
                <a14:m>
                  <m:oMath xmlns:m="http://schemas.openxmlformats.org/officeDocument/2006/math">
                    <m:r>
                      <a:rPr lang="en-US" sz="2200" b="0" i="1" smtClean="0">
                        <a:solidFill>
                          <a:schemeClr val="tx1"/>
                        </a:solidFill>
                        <a:latin typeface="Cambria Math" panose="02040503050406030204" pitchFamily="18" charset="0"/>
                        <a:cs typeface="Times New Roman" panose="02020603050405020304" pitchFamily="18" charset="0"/>
                      </a:rPr>
                      <m:t>𝑉𝑎𝑟</m:t>
                    </m:r>
                    <m:r>
                      <a:rPr lang="en-US" sz="2200" b="0" i="1" smtClean="0">
                        <a:solidFill>
                          <a:schemeClr val="tx1"/>
                        </a:solidFill>
                        <a:latin typeface="Cambria Math" panose="02040503050406030204" pitchFamily="18" charset="0"/>
                        <a:cs typeface="Times New Roman" panose="02020603050405020304" pitchFamily="18" charset="0"/>
                      </a:rPr>
                      <m:t>(</m:t>
                    </m:r>
                    <m:acc>
                      <m:accPr>
                        <m:chr m:val="̂"/>
                        <m:ctrlPr>
                          <a:rPr lang="en-US" sz="2200" b="0" i="1" smtClean="0">
                            <a:solidFill>
                              <a:schemeClr val="tx1"/>
                            </a:solidFill>
                            <a:latin typeface="Cambria Math" panose="02040503050406030204" pitchFamily="18" charset="0"/>
                            <a:cs typeface="Times New Roman" panose="02020603050405020304" pitchFamily="18" charset="0"/>
                          </a:rPr>
                        </m:ctrlPr>
                      </m:accPr>
                      <m:e>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𝑗</m:t>
                            </m:r>
                          </m:sub>
                        </m:sSub>
                      </m:e>
                    </m:acc>
                    <m:r>
                      <a:rPr lang="en-US" sz="2200" b="0" i="1" smtClean="0">
                        <a:solidFill>
                          <a:schemeClr val="tx1"/>
                        </a:solidFill>
                        <a:latin typeface="Cambria Math" panose="02040503050406030204" pitchFamily="18" charset="0"/>
                        <a:cs typeface="Times New Roman" panose="02020603050405020304" pitchFamily="18" charset="0"/>
                      </a:rPr>
                      <m:t>)</m:t>
                    </m:r>
                  </m:oMath>
                </a14:m>
                <a:r>
                  <a:rPr lang="en-US" sz="2200" dirty="0">
                    <a:solidFill>
                      <a:schemeClr val="tx1"/>
                    </a:solidFill>
                    <a:cs typeface="Times New Roman" panose="02020603050405020304" pitchFamily="18" charset="0"/>
                  </a:rPr>
                  <a:t> shrinks at </a:t>
                </a:r>
                <a14:m>
                  <m:oMath xmlns:m="http://schemas.openxmlformats.org/officeDocument/2006/math">
                    <m:f>
                      <m:fPr>
                        <m:ctrlPr>
                          <a:rPr lang="en-US" sz="2200" b="0" i="1" smtClean="0">
                            <a:solidFill>
                              <a:schemeClr val="tx1"/>
                            </a:solidFill>
                            <a:latin typeface="Cambria Math" panose="02040503050406030204" pitchFamily="18" charset="0"/>
                            <a:cs typeface="Times New Roman" panose="02020603050405020304" pitchFamily="18" charset="0"/>
                          </a:rPr>
                        </m:ctrlPr>
                      </m:fPr>
                      <m:num>
                        <m:r>
                          <a:rPr lang="en-US" sz="2200" b="0" i="1" smtClean="0">
                            <a:solidFill>
                              <a:schemeClr val="tx1"/>
                            </a:solidFill>
                            <a:latin typeface="Cambria Math" panose="02040503050406030204" pitchFamily="18" charset="0"/>
                            <a:cs typeface="Times New Roman" panose="02020603050405020304" pitchFamily="18" charset="0"/>
                          </a:rPr>
                          <m:t>1</m:t>
                        </m:r>
                      </m:num>
                      <m:den>
                        <m:r>
                          <a:rPr lang="en-US" sz="2200" b="0" i="1" smtClean="0">
                            <a:solidFill>
                              <a:schemeClr val="tx1"/>
                            </a:solidFill>
                            <a:latin typeface="Cambria Math" panose="02040503050406030204" pitchFamily="18" charset="0"/>
                            <a:cs typeface="Times New Roman" panose="02020603050405020304" pitchFamily="18" charset="0"/>
                          </a:rPr>
                          <m:t>𝑛</m:t>
                        </m:r>
                      </m:den>
                    </m:f>
                  </m:oMath>
                </a14:m>
                <a:endParaRPr lang="en-US" sz="22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2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2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4"/>
                <a:stretch>
                  <a:fillRect l="-806"/>
                </a:stretch>
              </a:blipFill>
            </p:spPr>
            <p:txBody>
              <a:bodyPr/>
              <a:lstStyle/>
              <a:p>
                <a:r>
                  <a:rPr lang="en-US">
                    <a:noFill/>
                  </a:rPr>
                  <a:t> </a:t>
                </a:r>
              </a:p>
            </p:txBody>
          </p:sp>
        </mc:Fallback>
      </mc:AlternateContent>
    </p:spTree>
    <p:extLst>
      <p:ext uri="{BB962C8B-B14F-4D97-AF65-F5344CB8AC3E}">
        <p14:creationId xmlns:p14="http://schemas.microsoft.com/office/powerpoint/2010/main" val="21701882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Standard Errors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1" y="1066801"/>
                <a:ext cx="10287000"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r>
                  <a:rPr lang="en-US" sz="2400" dirty="0">
                    <a:cs typeface="Times New Roman" panose="02020603050405020304" pitchFamily="18" charset="0"/>
                  </a:rPr>
                  <a:t>The standard deviation of an estimator is referred to as a </a:t>
                </a:r>
                <a:r>
                  <a:rPr lang="en-US" sz="2400" b="1" dirty="0">
                    <a:solidFill>
                      <a:schemeClr val="accent2">
                        <a:lumMod val="75000"/>
                      </a:schemeClr>
                    </a:solidFill>
                    <a:cs typeface="Times New Roman" panose="02020603050405020304" pitchFamily="18" charset="0"/>
                  </a:rPr>
                  <a:t>standard error</a:t>
                </a:r>
              </a:p>
              <a:p>
                <a:r>
                  <a:rPr lang="en-US" sz="2400" b="1" dirty="0">
                    <a:solidFill>
                      <a:schemeClr val="accent2">
                        <a:lumMod val="75000"/>
                      </a:schemeClr>
                    </a:solidFill>
                    <a:cs typeface="Times New Roman" panose="02020603050405020304" pitchFamily="18" charset="0"/>
                  </a:rPr>
                  <a:t>Standard errors </a:t>
                </a:r>
                <a:r>
                  <a:rPr lang="en-US" sz="2400" dirty="0">
                    <a:cs typeface="Times New Roman" panose="02020603050405020304" pitchFamily="18" charset="0"/>
                  </a:rPr>
                  <a:t>allow you to use what you </a:t>
                </a:r>
                <a:r>
                  <a:rPr lang="en-US" sz="2400" u="sng" dirty="0">
                    <a:cs typeface="Times New Roman" panose="02020603050405020304" pitchFamily="18" charset="0"/>
                  </a:rPr>
                  <a:t>observe</a:t>
                </a:r>
                <a:r>
                  <a:rPr lang="en-US" sz="2400" dirty="0">
                    <a:cs typeface="Times New Roman" panose="02020603050405020304" pitchFamily="18" charset="0"/>
                  </a:rPr>
                  <a:t> in a regression to test hypotheses about the (</a:t>
                </a:r>
                <a:r>
                  <a:rPr lang="en-US" sz="2400" u="sng" dirty="0">
                    <a:cs typeface="Times New Roman" panose="02020603050405020304" pitchFamily="18" charset="0"/>
                  </a:rPr>
                  <a:t>unobserved</a:t>
                </a:r>
                <a:r>
                  <a:rPr lang="en-US" sz="2400" dirty="0">
                    <a:cs typeface="Times New Roman" panose="02020603050405020304" pitchFamily="18" charset="0"/>
                  </a:rPr>
                  <a:t>) data generating process</a:t>
                </a:r>
              </a:p>
              <a:p>
                <a:pPr marL="274320" lvl="1" indent="0">
                  <a:buNone/>
                </a:pPr>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1" y="1066801"/>
                <a:ext cx="10287000" cy="5141388"/>
              </a:xfrm>
              <a:blipFill>
                <a:blip r:embed="rId2"/>
                <a:stretch>
                  <a:fillRect l="-415"/>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8DD5C2EF-1402-4E98-8819-1F9C91BB1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8907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Hypothesis Testing</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dirty="0">
                    <a:cs typeface="Times New Roman" panose="02020603050405020304" pitchFamily="18" charset="0"/>
                  </a:rPr>
                  <a:t>Example: We care about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after controlling for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a:t>
                </a:r>
              </a:p>
              <a:p>
                <a:pPr lvl="1"/>
                <a:r>
                  <a:rPr lang="en-US" sz="2400" dirty="0">
                    <a:cs typeface="Times New Roman" panose="02020603050405020304" pitchFamily="18" charset="0"/>
                  </a:rPr>
                  <a:t>Can we say that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a:t>
                </a:r>
              </a:p>
              <a:p>
                <a:pPr marL="274320" lvl="1" indent="0">
                  <a:buNone/>
                </a:pPr>
                <a:endParaRPr lang="en-US" sz="2400" dirty="0">
                  <a:cs typeface="Times New Roman" panose="02020603050405020304" pitchFamily="18" charset="0"/>
                </a:endParaRPr>
              </a:p>
              <a:p>
                <a:pPr marL="274320" lvl="1" indent="0">
                  <a:buNone/>
                </a:pPr>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2"/>
                <a:stretch>
                  <a:fillRect l="-930"/>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8DD5C2EF-1402-4E98-8819-1F9C91BB1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5100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Hypothesis Testing</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dirty="0">
                    <a:cs typeface="Times New Roman" panose="02020603050405020304" pitchFamily="18" charset="0"/>
                  </a:rPr>
                  <a:t>Example: We care about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after controlling for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a:t>
                </a:r>
              </a:p>
              <a:p>
                <a:pPr lvl="1"/>
                <a:r>
                  <a:rPr lang="en-US" sz="2400" dirty="0">
                    <a:cs typeface="Times New Roman" panose="02020603050405020304" pitchFamily="18" charset="0"/>
                  </a:rPr>
                  <a:t>Can we say that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a:t>
                </a:r>
              </a:p>
              <a:p>
                <a:pPr marL="274320" lvl="1" indent="0">
                  <a:buNone/>
                </a:pPr>
                <a:endParaRPr lang="en-US" sz="2400" dirty="0">
                  <a:cs typeface="Times New Roman" panose="02020603050405020304" pitchFamily="18" charset="0"/>
                </a:endParaRPr>
              </a:p>
              <a:p>
                <a:pPr marL="274320" lvl="1" indent="0">
                  <a:buNone/>
                </a:pPr>
                <a:r>
                  <a:rPr lang="en-US" sz="2400" b="1" dirty="0">
                    <a:cs typeface="Times New Roman" panose="02020603050405020304" pitchFamily="18" charset="0"/>
                  </a:rPr>
                  <a:t>Null hypothesis</a:t>
                </a:r>
                <a:r>
                  <a:rPr lang="en-US" sz="2400" dirty="0">
                    <a:cs typeface="Times New Roman" panose="02020603050405020304" pitchFamily="18" charset="0"/>
                  </a:rPr>
                  <a:t>: </a:t>
                </a:r>
                <a14:m>
                  <m:oMath xmlns:m="http://schemas.openxmlformats.org/officeDocument/2006/math">
                    <m:sSub>
                      <m:sSubPr>
                        <m:ctrlPr>
                          <a:rPr lang="en-US" sz="240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ℋ</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(the typical null hypothesis) </a:t>
                </a:r>
              </a:p>
              <a:p>
                <a:pPr marL="274320" lvl="1" indent="0">
                  <a:buNone/>
                </a:pPr>
                <a:r>
                  <a:rPr lang="en-US" sz="2400" b="1" dirty="0">
                    <a:cs typeface="Times New Roman" panose="02020603050405020304" pitchFamily="18" charset="0"/>
                  </a:rPr>
                  <a:t>Alternative hypothesis</a:t>
                </a:r>
                <a:r>
                  <a:rPr lang="en-US" sz="2400" dirty="0">
                    <a:cs typeface="Times New Roman" panose="02020603050405020304" pitchFamily="18" charset="0"/>
                  </a:rPr>
                  <a:t>: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ℋ</m:t>
                        </m:r>
                      </m:e>
                      <m:sub>
                        <m:r>
                          <a:rPr lang="en-US" sz="2400" b="0" i="1" smtClean="0">
                            <a:latin typeface="Cambria Math" panose="02040503050406030204" pitchFamily="18" charset="0"/>
                            <a:cs typeface="Times New Roman" panose="02020603050405020304" pitchFamily="18" charset="0"/>
                          </a:rPr>
                          <m:t>𝐴</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≠0</m:t>
                    </m:r>
                  </m:oMath>
                </a14:m>
                <a:endParaRPr lang="en-US" sz="2400" b="0" dirty="0">
                  <a:cs typeface="Times New Roman" panose="02020603050405020304" pitchFamily="18" charset="0"/>
                </a:endParaRPr>
              </a:p>
              <a:p>
                <a:pPr marL="274320" lvl="1" indent="0">
                  <a:buNone/>
                </a:pPr>
                <a:r>
                  <a:rPr lang="en-US" sz="2400" b="1" dirty="0">
                    <a:cs typeface="Times New Roman" panose="02020603050405020304" pitchFamily="18" charset="0"/>
                  </a:rPr>
                  <a:t>Rejection value</a:t>
                </a:r>
                <a:r>
                  <a:rPr lang="en-US" sz="2400" dirty="0">
                    <a:cs typeface="Times New Roman" panose="02020603050405020304" pitchFamily="18" charset="0"/>
                  </a:rPr>
                  <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 (typically 0.05)</a:t>
                </a:r>
              </a:p>
              <a:p>
                <a:pPr marL="274320" lvl="1" indent="0">
                  <a:buNone/>
                </a:pPr>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8DD5C2EF-1402-4E98-8819-1F9C91BB15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3010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Statistical Tests on Coefficients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r>
                  <a:rPr lang="en-US" sz="2400" dirty="0">
                    <a:cs typeface="Times New Roman" panose="02020603050405020304" pitchFamily="18" charset="0"/>
                  </a:rPr>
                  <a:t>Statistical tests tell you something about </a:t>
                </a:r>
                <a:r>
                  <a:rPr lang="en-US" sz="2400" b="1" dirty="0">
                    <a:cs typeface="Times New Roman" panose="02020603050405020304" pitchFamily="18" charset="0"/>
                  </a:rPr>
                  <a:t>if a supposed distribution for a parameter is unlikely</a:t>
                </a:r>
                <a:endParaRPr lang="en-US" sz="2400" dirty="0">
                  <a:cs typeface="Times New Roman" panose="02020603050405020304" pitchFamily="18" charset="0"/>
                </a:endParaRPr>
              </a:p>
              <a:p>
                <a:r>
                  <a:rPr lang="en-US" sz="2400" dirty="0">
                    <a:solidFill>
                      <a:schemeClr val="accent2">
                        <a:lumMod val="75000"/>
                      </a:schemeClr>
                    </a:solidFill>
                    <a:cs typeface="Times New Roman" panose="02020603050405020304" pitchFamily="18" charset="0"/>
                  </a:rPr>
                  <a:t>Related calculations:</a:t>
                </a:r>
              </a:p>
              <a:p>
                <a:pPr lvl="1"/>
                <a:r>
                  <a:rPr lang="en-US" sz="2400" i="1" dirty="0">
                    <a:solidFill>
                      <a:schemeClr val="accent2">
                        <a:lumMod val="75000"/>
                      </a:schemeClr>
                    </a:solidFill>
                    <a:cs typeface="Times New Roman" panose="02020603050405020304" pitchFamily="18" charset="0"/>
                  </a:rPr>
                  <a:t>p</a:t>
                </a:r>
                <a:r>
                  <a:rPr lang="en-US" sz="2400" dirty="0">
                    <a:solidFill>
                      <a:schemeClr val="accent2">
                        <a:lumMod val="75000"/>
                      </a:schemeClr>
                    </a:solidFill>
                    <a:cs typeface="Times New Roman" panose="02020603050405020304" pitchFamily="18" charset="0"/>
                  </a:rPr>
                  <a:t>-value</a:t>
                </a:r>
                <a:r>
                  <a:rPr lang="en-US" sz="2400" dirty="0">
                    <a:solidFill>
                      <a:schemeClr val="tx1"/>
                    </a:solidFill>
                    <a:cs typeface="Times New Roman" panose="02020603050405020304" pitchFamily="18" charset="0"/>
                  </a:rPr>
                  <a:t>: the exact percentile of our statistic </a:t>
                </a:r>
              </a:p>
              <a:p>
                <a:pPr lvl="1"/>
                <a:r>
                  <a:rPr lang="en-US" sz="2400" i="1" dirty="0">
                    <a:solidFill>
                      <a:schemeClr val="accent2">
                        <a:lumMod val="75000"/>
                      </a:schemeClr>
                    </a:solidFill>
                    <a:cs typeface="Times New Roman" panose="02020603050405020304" pitchFamily="18" charset="0"/>
                  </a:rPr>
                  <a:t>T</a:t>
                </a:r>
                <a:r>
                  <a:rPr lang="en-US" sz="2400" dirty="0">
                    <a:solidFill>
                      <a:schemeClr val="accent2">
                        <a:lumMod val="75000"/>
                      </a:schemeClr>
                    </a:solidFill>
                    <a:cs typeface="Times New Roman" panose="02020603050405020304" pitchFamily="18" charset="0"/>
                  </a:rPr>
                  <a:t>-statistic</a:t>
                </a:r>
                <a:r>
                  <a:rPr lang="en-US" sz="2400" dirty="0">
                    <a:solidFill>
                      <a:schemeClr val="tx1"/>
                    </a:solidFill>
                    <a:cs typeface="Times New Roman" panose="02020603050405020304" pitchFamily="18" charset="0"/>
                  </a:rPr>
                  <a:t>: standardized way of representing the percentile (standard normal)</a:t>
                </a:r>
              </a:p>
              <a:p>
                <a:pPr lvl="1"/>
                <a:endParaRPr lang="en-US" sz="2400" dirty="0">
                  <a:solidFill>
                    <a:schemeClr val="tx1"/>
                  </a:solidFill>
                  <a:cs typeface="Times New Roman" panose="02020603050405020304" pitchFamily="18" charset="0"/>
                </a:endParaRPr>
              </a:p>
              <a:p>
                <a:pPr marL="274320" lvl="1" indent="0">
                  <a:buNone/>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𝑡</m:t>
                          </m:r>
                        </m:e>
                        <m:sub>
                          <m:r>
                            <a:rPr lang="en-US" sz="2400" b="0" i="1" smtClean="0">
                              <a:solidFill>
                                <a:schemeClr val="tx1"/>
                              </a:solidFill>
                              <a:latin typeface="Cambria Math" panose="02040503050406030204" pitchFamily="18" charset="0"/>
                              <a:cs typeface="Times New Roman" panose="02020603050405020304" pitchFamily="18" charset="0"/>
                            </a:rPr>
                            <m:t>𝑖</m:t>
                          </m:r>
                        </m:sub>
                      </m:sSub>
                      <m:r>
                        <a:rPr lang="en-US" sz="2400" b="0" i="1" smtClean="0">
                          <a:solidFill>
                            <a:schemeClr val="tx1"/>
                          </a:solidFill>
                          <a:latin typeface="Cambria Math" panose="02040503050406030204" pitchFamily="18" charset="0"/>
                          <a:cs typeface="Times New Roman" panose="02020603050405020304" pitchFamily="18" charset="0"/>
                        </a:rPr>
                        <m:t>=</m:t>
                      </m:r>
                      <m:f>
                        <m:fPr>
                          <m:ctrlPr>
                            <a:rPr lang="en-US" sz="2400" b="0" i="1" smtClean="0">
                              <a:solidFill>
                                <a:schemeClr val="tx1"/>
                              </a:solidFill>
                              <a:latin typeface="Cambria Math" panose="02040503050406030204" pitchFamily="18" charset="0"/>
                              <a:cs typeface="Times New Roman" panose="02020603050405020304" pitchFamily="18" charset="0"/>
                            </a:rPr>
                          </m:ctrlPr>
                        </m:fPr>
                        <m:num>
                          <m:acc>
                            <m:accPr>
                              <m:chr m:val="̂"/>
                              <m:ctrlPr>
                                <a:rPr lang="en-US" sz="2400" b="0" i="1" smtClean="0">
                                  <a:solidFill>
                                    <a:schemeClr val="tx1"/>
                                  </a:solidFill>
                                  <a:latin typeface="Cambria Math" panose="02040503050406030204" pitchFamily="18"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𝑖</m:t>
                                  </m:r>
                                </m:sub>
                              </m:sSub>
                            </m:e>
                          </m:acc>
                        </m:num>
                        <m:den>
                          <m:r>
                            <a:rPr lang="en-US" sz="2400" b="0" i="1" smtClean="0">
                              <a:solidFill>
                                <a:schemeClr val="tx1"/>
                              </a:solidFill>
                              <a:latin typeface="Cambria Math" panose="02040503050406030204" pitchFamily="18" charset="0"/>
                              <a:cs typeface="Times New Roman" panose="02020603050405020304" pitchFamily="18" charset="0"/>
                            </a:rPr>
                            <m:t>𝑠𝑒</m:t>
                          </m:r>
                          <m:r>
                            <a:rPr lang="en-US" sz="2400" b="0" i="1" smtClean="0">
                              <a:solidFill>
                                <a:schemeClr val="tx1"/>
                              </a:solidFill>
                              <a:latin typeface="Cambria Math" panose="02040503050406030204" pitchFamily="18" charset="0"/>
                              <a:cs typeface="Times New Roman" panose="02020603050405020304" pitchFamily="18" charset="0"/>
                            </a:rPr>
                            <m:t>(</m:t>
                          </m:r>
                          <m:acc>
                            <m:accPr>
                              <m:chr m:val="̂"/>
                              <m:ctrlPr>
                                <a:rPr lang="en-US" sz="2400" b="0" i="1" smtClean="0">
                                  <a:solidFill>
                                    <a:schemeClr val="tx1"/>
                                  </a:solidFill>
                                  <a:latin typeface="Cambria Math" panose="02040503050406030204" pitchFamily="18"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𝑖</m:t>
                                  </m:r>
                                </m:sub>
                              </m:sSub>
                            </m:e>
                          </m:acc>
                          <m:r>
                            <a:rPr lang="en-US" sz="2400" b="0" i="1" smtClean="0">
                              <a:solidFill>
                                <a:schemeClr val="tx1"/>
                              </a:solidFill>
                              <a:latin typeface="Cambria Math" panose="02040503050406030204" pitchFamily="18" charset="0"/>
                              <a:cs typeface="Times New Roman" panose="02020603050405020304" pitchFamily="18" charset="0"/>
                            </a:rPr>
                            <m:t>)</m:t>
                          </m:r>
                        </m:den>
                      </m:f>
                    </m:oMath>
                  </m:oMathPara>
                </a14:m>
                <a:endParaRPr lang="en-US" sz="2400" dirty="0">
                  <a:solidFill>
                    <a:schemeClr val="tx1"/>
                  </a:solidFill>
                  <a:cs typeface="Times New Roman" panose="02020603050405020304" pitchFamily="18" charset="0"/>
                </a:endParaRPr>
              </a:p>
              <a:p>
                <a:r>
                  <a:rPr lang="en-US" sz="2400" dirty="0">
                    <a:solidFill>
                      <a:schemeClr val="tx1"/>
                    </a:solidFill>
                    <a:cs typeface="Times New Roman" panose="02020603050405020304" pitchFamily="18" charset="0"/>
                  </a:rPr>
                  <a:t>How are these related to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𝛼</m:t>
                    </m:r>
                    <m:r>
                      <a:rPr lang="en-US" sz="2400" b="0" i="1" smtClean="0">
                        <a:solidFill>
                          <a:schemeClr val="tx1"/>
                        </a:solidFill>
                        <a:latin typeface="Cambria Math" panose="02040503050406030204" pitchFamily="18" charset="0"/>
                        <a:cs typeface="Times New Roman" panose="02020603050405020304" pitchFamily="18" charset="0"/>
                      </a:rPr>
                      <m:t>?</m:t>
                    </m:r>
                  </m:oMath>
                </a14:m>
                <a:endParaRPr lang="en-US" sz="2400" dirty="0">
                  <a:solidFill>
                    <a:schemeClr val="tx1"/>
                  </a:solidFill>
                  <a:cs typeface="Times New Roman" panose="02020603050405020304" pitchFamily="18" charset="0"/>
                </a:endParaRPr>
              </a:p>
              <a:p>
                <a:pPr marL="274320" lvl="1" indent="0">
                  <a:buNone/>
                </a:pPr>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8DD5C2EF-1402-4E98-8819-1F9C91BB15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2491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Statistical Significance </a:t>
            </a:r>
            <a:endParaRPr lang="en-US" sz="36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6616658F-0374-EF60-EB0E-EEB249F71F40}"/>
              </a:ext>
            </a:extLst>
          </p:cNvPr>
          <p:cNvPicPr>
            <a:picLocks noGrp="1" noChangeAspect="1"/>
          </p:cNvPicPr>
          <p:nvPr>
            <p:ph idx="1"/>
          </p:nvPr>
        </p:nvPicPr>
        <p:blipFill>
          <a:blip r:embed="rId3"/>
          <a:stretch>
            <a:fillRect/>
          </a:stretch>
        </p:blipFill>
        <p:spPr>
          <a:xfrm>
            <a:off x="800100" y="962232"/>
            <a:ext cx="10058400" cy="4717270"/>
          </a:xfrm>
        </p:spPr>
      </p:pic>
    </p:spTree>
    <p:extLst>
      <p:ext uri="{BB962C8B-B14F-4D97-AF65-F5344CB8AC3E}">
        <p14:creationId xmlns:p14="http://schemas.microsoft.com/office/powerpoint/2010/main" val="39347739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Types of Significance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rmAutofit/>
          </a:bodyPr>
          <a:lstStyle/>
          <a:p>
            <a:pPr marL="274320" lvl="1" indent="0">
              <a:buNone/>
            </a:pPr>
            <a:r>
              <a:rPr lang="en-US" sz="2800" b="1" dirty="0">
                <a:solidFill>
                  <a:schemeClr val="accent3">
                    <a:lumMod val="75000"/>
                  </a:schemeClr>
                </a:solidFill>
                <a:cs typeface="Times New Roman" panose="02020603050405020304" pitchFamily="18" charset="0"/>
              </a:rPr>
              <a:t>What does significance mean?</a:t>
            </a:r>
          </a:p>
          <a:p>
            <a:pPr lvl="1"/>
            <a:r>
              <a:rPr lang="en-US" sz="2400" dirty="0">
                <a:solidFill>
                  <a:schemeClr val="tx1"/>
                </a:solidFill>
                <a:cs typeface="Times New Roman" panose="02020603050405020304" pitchFamily="18" charset="0"/>
              </a:rPr>
              <a:t>Something that isn’t significant isn’t wrong – just insignificant</a:t>
            </a:r>
          </a:p>
          <a:p>
            <a:pPr lvl="2"/>
            <a:r>
              <a:rPr lang="en-US" sz="2400" dirty="0">
                <a:solidFill>
                  <a:schemeClr val="tx1"/>
                </a:solidFill>
                <a:cs typeface="Times New Roman" panose="02020603050405020304" pitchFamily="18" charset="0"/>
              </a:rPr>
              <a:t>Precise nulls are of research interest</a:t>
            </a:r>
          </a:p>
          <a:p>
            <a:pPr lvl="2"/>
            <a:r>
              <a:rPr lang="en-US" sz="2400" dirty="0">
                <a:solidFill>
                  <a:schemeClr val="tx1"/>
                </a:solidFill>
                <a:cs typeface="Times New Roman" panose="02020603050405020304" pitchFamily="18" charset="0"/>
              </a:rPr>
              <a:t>A model should </a:t>
            </a:r>
            <a:r>
              <a:rPr lang="en-US" sz="2400" b="1" dirty="0">
                <a:solidFill>
                  <a:schemeClr val="tx1"/>
                </a:solidFill>
                <a:cs typeface="Times New Roman" panose="02020603050405020304" pitchFamily="18" charset="0"/>
              </a:rPr>
              <a:t>never </a:t>
            </a:r>
            <a:r>
              <a:rPr lang="en-US" sz="2400" dirty="0">
                <a:solidFill>
                  <a:schemeClr val="tx1"/>
                </a:solidFill>
                <a:cs typeface="Times New Roman" panose="02020603050405020304" pitchFamily="18" charset="0"/>
              </a:rPr>
              <a:t>be modified </a:t>
            </a:r>
            <a:r>
              <a:rPr lang="en-US" sz="2400" i="1" dirty="0">
                <a:solidFill>
                  <a:schemeClr val="tx1"/>
                </a:solidFill>
                <a:cs typeface="Times New Roman" panose="02020603050405020304" pitchFamily="18" charset="0"/>
              </a:rPr>
              <a:t>ex-post </a:t>
            </a:r>
            <a:r>
              <a:rPr lang="en-US" sz="2400" dirty="0">
                <a:solidFill>
                  <a:schemeClr val="tx1"/>
                </a:solidFill>
                <a:cs typeface="Times New Roman" panose="02020603050405020304" pitchFamily="18" charset="0"/>
              </a:rPr>
              <a:t>to obtain significant results!</a:t>
            </a:r>
          </a:p>
          <a:p>
            <a:pPr lvl="1"/>
            <a:r>
              <a:rPr lang="en-US" sz="2400" dirty="0">
                <a:solidFill>
                  <a:schemeClr val="tx1"/>
                </a:solidFill>
                <a:cs typeface="Times New Roman" panose="02020603050405020304" pitchFamily="18" charset="0"/>
              </a:rPr>
              <a:t>One test is rarely sufficient to come to a conclusion</a:t>
            </a:r>
          </a:p>
          <a:p>
            <a:pPr lvl="2"/>
            <a:r>
              <a:rPr lang="en-US" sz="2400" dirty="0">
                <a:solidFill>
                  <a:schemeClr val="tx1"/>
                </a:solidFill>
                <a:cs typeface="Times New Roman" panose="02020603050405020304" pitchFamily="18" charset="0"/>
              </a:rPr>
              <a:t>This is why economics papers are typically 50+ pages plus</a:t>
            </a:r>
            <a:r>
              <a:rPr lang="en-US" sz="2400" b="1" dirty="0">
                <a:solidFill>
                  <a:schemeClr val="tx1"/>
                </a:solidFill>
                <a:cs typeface="Times New Roman" panose="02020603050405020304" pitchFamily="18" charset="0"/>
              </a:rPr>
              <a:t> </a:t>
            </a:r>
            <a:r>
              <a:rPr lang="en-US" sz="2400" dirty="0">
                <a:solidFill>
                  <a:schemeClr val="tx1"/>
                </a:solidFill>
                <a:cs typeface="Times New Roman" panose="02020603050405020304" pitchFamily="18" charset="0"/>
              </a:rPr>
              <a:t>appendix</a:t>
            </a:r>
          </a:p>
          <a:p>
            <a:endParaRPr lang="en-US" sz="2400" dirty="0">
              <a:cs typeface="Times New Roman" panose="02020603050405020304" pitchFamily="18" charset="0"/>
            </a:endParaRPr>
          </a:p>
          <a:p>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cs typeface="Times New Roman" panose="02020603050405020304" pitchFamily="18" charset="0"/>
            </a:endParaRPr>
          </a:p>
        </p:txBody>
      </p:sp>
    </p:spTree>
    <p:extLst>
      <p:ext uri="{BB962C8B-B14F-4D97-AF65-F5344CB8AC3E}">
        <p14:creationId xmlns:p14="http://schemas.microsoft.com/office/powerpoint/2010/main" val="28152882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Types of Significance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rmAutofit/>
          </a:bodyPr>
          <a:lstStyle/>
          <a:p>
            <a:pPr marL="274320" lvl="1" indent="0">
              <a:buNone/>
            </a:pPr>
            <a:r>
              <a:rPr lang="en-US" sz="2800" b="1" dirty="0">
                <a:solidFill>
                  <a:schemeClr val="accent3">
                    <a:lumMod val="75000"/>
                  </a:schemeClr>
                </a:solidFill>
                <a:cs typeface="Times New Roman" panose="02020603050405020304" pitchFamily="18" charset="0"/>
              </a:rPr>
              <a:t>What does significance mean?</a:t>
            </a:r>
          </a:p>
          <a:p>
            <a:pPr lvl="1"/>
            <a:r>
              <a:rPr lang="en-US" sz="2400" dirty="0">
                <a:solidFill>
                  <a:schemeClr val="tx1"/>
                </a:solidFill>
                <a:cs typeface="Times New Roman" panose="02020603050405020304" pitchFamily="18" charset="0"/>
              </a:rPr>
              <a:t>Something that isn’t significant isn’t wrong – just insignificant</a:t>
            </a:r>
          </a:p>
          <a:p>
            <a:pPr lvl="2"/>
            <a:r>
              <a:rPr lang="en-US" sz="2400" dirty="0">
                <a:solidFill>
                  <a:schemeClr val="tx1"/>
                </a:solidFill>
                <a:cs typeface="Times New Roman" panose="02020603050405020304" pitchFamily="18" charset="0"/>
              </a:rPr>
              <a:t>Precise nulls are of research interest</a:t>
            </a:r>
          </a:p>
          <a:p>
            <a:pPr lvl="2"/>
            <a:r>
              <a:rPr lang="en-US" sz="2400" dirty="0">
                <a:solidFill>
                  <a:schemeClr val="tx1"/>
                </a:solidFill>
                <a:cs typeface="Times New Roman" panose="02020603050405020304" pitchFamily="18" charset="0"/>
              </a:rPr>
              <a:t>A model should </a:t>
            </a:r>
            <a:r>
              <a:rPr lang="en-US" sz="2400" b="1" dirty="0">
                <a:solidFill>
                  <a:schemeClr val="tx1"/>
                </a:solidFill>
                <a:cs typeface="Times New Roman" panose="02020603050405020304" pitchFamily="18" charset="0"/>
              </a:rPr>
              <a:t>never </a:t>
            </a:r>
            <a:r>
              <a:rPr lang="en-US" sz="2400" dirty="0">
                <a:solidFill>
                  <a:schemeClr val="tx1"/>
                </a:solidFill>
                <a:cs typeface="Times New Roman" panose="02020603050405020304" pitchFamily="18" charset="0"/>
              </a:rPr>
              <a:t>be modified </a:t>
            </a:r>
            <a:r>
              <a:rPr lang="en-US" sz="2400" i="1" dirty="0">
                <a:solidFill>
                  <a:schemeClr val="tx1"/>
                </a:solidFill>
                <a:cs typeface="Times New Roman" panose="02020603050405020304" pitchFamily="18" charset="0"/>
              </a:rPr>
              <a:t>ex-post </a:t>
            </a:r>
            <a:r>
              <a:rPr lang="en-US" sz="2400" dirty="0">
                <a:solidFill>
                  <a:schemeClr val="tx1"/>
                </a:solidFill>
                <a:cs typeface="Times New Roman" panose="02020603050405020304" pitchFamily="18" charset="0"/>
              </a:rPr>
              <a:t>to obtain significant results!</a:t>
            </a:r>
          </a:p>
          <a:p>
            <a:pPr lvl="1"/>
            <a:r>
              <a:rPr lang="en-US" sz="2400" dirty="0">
                <a:solidFill>
                  <a:schemeClr val="tx1"/>
                </a:solidFill>
                <a:cs typeface="Times New Roman" panose="02020603050405020304" pitchFamily="18" charset="0"/>
              </a:rPr>
              <a:t>One test is rarely sufficient to come to a conclusion</a:t>
            </a:r>
          </a:p>
          <a:p>
            <a:pPr lvl="2"/>
            <a:r>
              <a:rPr lang="en-US" sz="2400" dirty="0">
                <a:solidFill>
                  <a:schemeClr val="tx1"/>
                </a:solidFill>
                <a:cs typeface="Times New Roman" panose="02020603050405020304" pitchFamily="18" charset="0"/>
              </a:rPr>
              <a:t>This is why economics papers are typically 50+ pages plus</a:t>
            </a:r>
            <a:r>
              <a:rPr lang="en-US" sz="2400" b="1" dirty="0">
                <a:solidFill>
                  <a:schemeClr val="tx1"/>
                </a:solidFill>
                <a:cs typeface="Times New Roman" panose="02020603050405020304" pitchFamily="18" charset="0"/>
              </a:rPr>
              <a:t> </a:t>
            </a:r>
            <a:r>
              <a:rPr lang="en-US" sz="2400" dirty="0">
                <a:solidFill>
                  <a:schemeClr val="tx1"/>
                </a:solidFill>
                <a:cs typeface="Times New Roman" panose="02020603050405020304" pitchFamily="18" charset="0"/>
              </a:rPr>
              <a:t>appendix</a:t>
            </a:r>
          </a:p>
          <a:p>
            <a:pPr marL="274320" lvl="1" indent="0">
              <a:buNone/>
            </a:pPr>
            <a:endParaRPr lang="en-US" sz="2400" dirty="0">
              <a:solidFill>
                <a:schemeClr val="tx1"/>
              </a:solidFill>
              <a:cs typeface="Times New Roman" panose="02020603050405020304" pitchFamily="18" charset="0"/>
            </a:endParaRPr>
          </a:p>
          <a:p>
            <a:pPr marL="274320" lvl="1" indent="0">
              <a:buNone/>
            </a:pPr>
            <a:r>
              <a:rPr lang="en-US" sz="2400" dirty="0">
                <a:solidFill>
                  <a:schemeClr val="tx1"/>
                </a:solidFill>
                <a:cs typeface="Times New Roman" panose="02020603050405020304" pitchFamily="18" charset="0"/>
              </a:rPr>
              <a:t>Difference between </a:t>
            </a:r>
            <a:r>
              <a:rPr lang="en-US" sz="2400" b="1" dirty="0">
                <a:solidFill>
                  <a:schemeClr val="accent2">
                    <a:lumMod val="75000"/>
                  </a:schemeClr>
                </a:solidFill>
                <a:cs typeface="Times New Roman" panose="02020603050405020304" pitchFamily="18" charset="0"/>
              </a:rPr>
              <a:t>statistical significance </a:t>
            </a:r>
            <a:r>
              <a:rPr lang="en-US" sz="2400" dirty="0">
                <a:solidFill>
                  <a:schemeClr val="tx1"/>
                </a:solidFill>
                <a:cs typeface="Times New Roman" panose="02020603050405020304" pitchFamily="18" charset="0"/>
              </a:rPr>
              <a:t>and </a:t>
            </a:r>
            <a:r>
              <a:rPr lang="en-US" sz="2400" b="1" dirty="0">
                <a:solidFill>
                  <a:schemeClr val="accent5">
                    <a:lumMod val="75000"/>
                  </a:schemeClr>
                </a:solidFill>
                <a:cs typeface="Times New Roman" panose="02020603050405020304" pitchFamily="18" charset="0"/>
              </a:rPr>
              <a:t>economic significance </a:t>
            </a:r>
            <a:endParaRPr lang="en-US" sz="2400" dirty="0">
              <a:solidFill>
                <a:schemeClr val="accent5">
                  <a:lumMod val="75000"/>
                </a:schemeClr>
              </a:solidFill>
              <a:cs typeface="Times New Roman" panose="02020603050405020304" pitchFamily="18" charset="0"/>
            </a:endParaRPr>
          </a:p>
          <a:p>
            <a:pPr lvl="2"/>
            <a:r>
              <a:rPr lang="en-US" sz="2400" dirty="0">
                <a:solidFill>
                  <a:schemeClr val="tx1"/>
                </a:solidFill>
                <a:cs typeface="Times New Roman" panose="02020603050405020304" pitchFamily="18" charset="0"/>
              </a:rPr>
              <a:t>What does your result mean? </a:t>
            </a:r>
          </a:p>
          <a:p>
            <a:pPr lvl="2"/>
            <a:r>
              <a:rPr lang="en-US" sz="2400" dirty="0">
                <a:solidFill>
                  <a:schemeClr val="tx1"/>
                </a:solidFill>
                <a:cs typeface="Times New Roman" panose="02020603050405020304" pitchFamily="18" charset="0"/>
              </a:rPr>
              <a:t>What does it mean to be statistically significant in this context? </a:t>
            </a:r>
          </a:p>
          <a:p>
            <a:pPr lvl="2"/>
            <a:r>
              <a:rPr lang="en-US" sz="2400" dirty="0">
                <a:solidFill>
                  <a:schemeClr val="tx1"/>
                </a:solidFill>
                <a:cs typeface="Times New Roman" panose="02020603050405020304" pitchFamily="18" charset="0"/>
              </a:rPr>
              <a:t>What does the estimated coefficient imply about policy? Welfare? Etc.? </a:t>
            </a:r>
          </a:p>
          <a:p>
            <a:endParaRPr lang="en-US" sz="2400" dirty="0">
              <a:cs typeface="Times New Roman" panose="02020603050405020304" pitchFamily="18" charset="0"/>
            </a:endParaRPr>
          </a:p>
          <a:p>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cs typeface="Times New Roman" panose="02020603050405020304" pitchFamily="18" charset="0"/>
            </a:endParaRPr>
          </a:p>
        </p:txBody>
      </p:sp>
    </p:spTree>
    <p:extLst>
      <p:ext uri="{BB962C8B-B14F-4D97-AF65-F5344CB8AC3E}">
        <p14:creationId xmlns:p14="http://schemas.microsoft.com/office/powerpoint/2010/main" val="41676907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p:txBody>
      </p:sp>
    </p:spTree>
    <p:extLst>
      <p:ext uri="{BB962C8B-B14F-4D97-AF65-F5344CB8AC3E}">
        <p14:creationId xmlns:p14="http://schemas.microsoft.com/office/powerpoint/2010/main" val="32082255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a:t>
            </a:r>
          </a:p>
          <a:p>
            <a:pPr lvl="1"/>
            <a:r>
              <a:rPr lang="en-US" sz="2200" dirty="0">
                <a:cs typeface="Times New Roman" panose="02020603050405020304" pitchFamily="18" charset="0"/>
              </a:rPr>
              <a:t>How is the outcome variable measured? </a:t>
            </a:r>
          </a:p>
          <a:p>
            <a:pPr lvl="1"/>
            <a:r>
              <a:rPr lang="en-US" sz="2200" dirty="0">
                <a:cs typeface="Times New Roman" panose="02020603050405020304" pitchFamily="18" charset="0"/>
              </a:rPr>
              <a:t>Are we capturing the right spot in the distribution (mean, median, etc.?) </a:t>
            </a:r>
            <a:endParaRPr lang="en-US" sz="2200" b="1" dirty="0">
              <a:cs typeface="Times New Roman" panose="02020603050405020304" pitchFamily="18" charset="0"/>
            </a:endParaRPr>
          </a:p>
        </p:txBody>
      </p:sp>
      <p:pic>
        <p:nvPicPr>
          <p:cNvPr id="6" name="Picture 5">
            <a:extLst>
              <a:ext uri="{FF2B5EF4-FFF2-40B4-BE49-F238E27FC236}">
                <a16:creationId xmlns:a16="http://schemas.microsoft.com/office/drawing/2014/main" id="{DE8195EF-5EDD-49BE-FBDA-CD1359BF35E7}"/>
              </a:ext>
            </a:extLst>
          </p:cNvPr>
          <p:cNvPicPr>
            <a:picLocks noChangeAspect="1"/>
          </p:cNvPicPr>
          <p:nvPr/>
        </p:nvPicPr>
        <p:blipFill>
          <a:blip r:embed="rId3"/>
          <a:stretch>
            <a:fillRect/>
          </a:stretch>
        </p:blipFill>
        <p:spPr>
          <a:xfrm>
            <a:off x="2936726" y="2850952"/>
            <a:ext cx="5785147" cy="3854648"/>
          </a:xfrm>
          <a:prstGeom prst="rect">
            <a:avLst/>
          </a:prstGeom>
        </p:spPr>
      </p:pic>
    </p:spTree>
    <p:extLst>
      <p:ext uri="{BB962C8B-B14F-4D97-AF65-F5344CB8AC3E}">
        <p14:creationId xmlns:p14="http://schemas.microsoft.com/office/powerpoint/2010/main" val="3025847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Controlling for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r>
                  <a:rPr lang="en-US" sz="2400" dirty="0">
                    <a:cs typeface="Times New Roman" panose="02020603050405020304" pitchFamily="18" charset="0"/>
                  </a:rPr>
                  <a:t>We are curious about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oMath>
                </a14:m>
                <a:endParaRPr lang="en-US" sz="2400" b="0" dirty="0">
                  <a:cs typeface="Times New Roman" panose="02020603050405020304" pitchFamily="18" charset="0"/>
                </a:endParaRPr>
              </a:p>
              <a:p>
                <a:pPr lvl="1"/>
                <a:r>
                  <a:rPr lang="en-US" sz="2400" dirty="0">
                    <a:cs typeface="Times New Roman" panose="02020603050405020304" pitchFamily="18" charset="0"/>
                  </a:rPr>
                  <a:t>We know that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but there’s another open channel: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oMath>
                </a14:m>
                <a:endParaRPr lang="en-US" sz="2400" dirty="0">
                  <a:cs typeface="Times New Roman" panose="02020603050405020304" pitchFamily="18" charset="0"/>
                </a:endParaRPr>
              </a:p>
              <a:p>
                <a:pPr lvl="1"/>
                <a:r>
                  <a:rPr lang="en-US" sz="2400" dirty="0">
                    <a:cs typeface="Times New Roman" panose="02020603050405020304" pitchFamily="18" charset="0"/>
                  </a:rPr>
                  <a:t>To close this channel, we want to “control for” education </a:t>
                </a:r>
              </a:p>
              <a:p>
                <a:r>
                  <a:rPr lang="en-US" sz="2400" dirty="0">
                    <a:cs typeface="Times New Roman" panose="02020603050405020304" pitchFamily="18" charset="0"/>
                    <a:hlinkClick r:id="rId3"/>
                  </a:rPr>
                  <a:t>Visualizing this with a DAG</a:t>
                </a:r>
                <a:r>
                  <a:rPr lang="en-US" sz="2400" dirty="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4"/>
                <a:stretch>
                  <a:fillRect l="-426"/>
                </a:stretch>
              </a:blipFill>
            </p:spPr>
            <p:txBody>
              <a:bodyPr/>
              <a:lstStyle/>
              <a:p>
                <a:r>
                  <a:rPr lang="en-US">
                    <a:noFill/>
                  </a:rPr>
                  <a:t> </a:t>
                </a:r>
              </a:p>
            </p:txBody>
          </p:sp>
        </mc:Fallback>
      </mc:AlternateContent>
    </p:spTree>
    <p:extLst>
      <p:ext uri="{BB962C8B-B14F-4D97-AF65-F5344CB8AC3E}">
        <p14:creationId xmlns:p14="http://schemas.microsoft.com/office/powerpoint/2010/main" val="28254323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a:t>
            </a:r>
          </a:p>
        </p:txBody>
      </p:sp>
    </p:spTree>
    <p:extLst>
      <p:ext uri="{BB962C8B-B14F-4D97-AF65-F5344CB8AC3E}">
        <p14:creationId xmlns:p14="http://schemas.microsoft.com/office/powerpoint/2010/main" val="11206704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 </a:t>
            </a:r>
            <a:endParaRPr lang="en-US" sz="2400" b="1" dirty="0">
              <a:cs typeface="Times New Roman" panose="02020603050405020304" pitchFamily="18" charset="0"/>
            </a:endParaRPr>
          </a:p>
          <a:p>
            <a:pPr marL="514350" indent="-514350">
              <a:buFont typeface="+mj-lt"/>
              <a:buAutoNum type="arabicPeriod"/>
            </a:pPr>
            <a:r>
              <a:rPr lang="en-US" sz="2400" b="1" dirty="0">
                <a:cs typeface="Times New Roman" panose="02020603050405020304" pitchFamily="18" charset="0"/>
              </a:rPr>
              <a:t>Statistical validity: </a:t>
            </a:r>
            <a:r>
              <a:rPr lang="en-US" sz="2400" dirty="0">
                <a:cs typeface="Times New Roman" panose="02020603050405020304" pitchFamily="18" charset="0"/>
              </a:rPr>
              <a:t>are your statistics correct? </a:t>
            </a:r>
          </a:p>
          <a:p>
            <a:pPr lvl="1"/>
            <a:r>
              <a:rPr lang="en-US" sz="2200" dirty="0">
                <a:cs typeface="Times New Roman" panose="02020603050405020304" pitchFamily="18" charset="0"/>
              </a:rPr>
              <a:t>Do you have enough </a:t>
            </a:r>
            <a:r>
              <a:rPr lang="en-US" sz="2200" u="sng" dirty="0">
                <a:cs typeface="Times New Roman" panose="02020603050405020304" pitchFamily="18" charset="0"/>
              </a:rPr>
              <a:t>statistical power </a:t>
            </a:r>
            <a:r>
              <a:rPr lang="en-US" sz="2200" dirty="0">
                <a:cs typeface="Times New Roman" panose="02020603050405020304" pitchFamily="18" charset="0"/>
              </a:rPr>
              <a:t>to get the results that you want? </a:t>
            </a:r>
          </a:p>
          <a:p>
            <a:pPr lvl="1"/>
            <a:r>
              <a:rPr lang="en-US" sz="2200" dirty="0">
                <a:cs typeface="Times New Roman" panose="02020603050405020304" pitchFamily="18" charset="0"/>
              </a:rPr>
              <a:t>Are all of your </a:t>
            </a:r>
            <a:r>
              <a:rPr lang="en-US" sz="2200" u="sng" dirty="0">
                <a:cs typeface="Times New Roman" panose="02020603050405020304" pitchFamily="18" charset="0"/>
              </a:rPr>
              <a:t>required assumptions </a:t>
            </a:r>
            <a:r>
              <a:rPr lang="en-US" sz="2200" dirty="0">
                <a:cs typeface="Times New Roman" panose="02020603050405020304" pitchFamily="18" charset="0"/>
              </a:rPr>
              <a:t>met? </a:t>
            </a:r>
          </a:p>
          <a:p>
            <a:pPr lvl="1"/>
            <a:r>
              <a:rPr lang="en-US" sz="2200" dirty="0">
                <a:cs typeface="Times New Roman" panose="02020603050405020304" pitchFamily="18" charset="0"/>
              </a:rPr>
              <a:t>Was there any </a:t>
            </a:r>
            <a:r>
              <a:rPr lang="en-US" sz="2200" u="sng" dirty="0">
                <a:cs typeface="Times New Roman" panose="02020603050405020304" pitchFamily="18" charset="0"/>
              </a:rPr>
              <a:t>p-hacking </a:t>
            </a:r>
            <a:r>
              <a:rPr lang="en-US" sz="2200" dirty="0">
                <a:cs typeface="Times New Roman" panose="02020603050405020304" pitchFamily="18" charset="0"/>
              </a:rPr>
              <a:t>involved in getting the answer you published? </a:t>
            </a:r>
          </a:p>
          <a:p>
            <a:pPr lvl="1"/>
            <a:r>
              <a:rPr lang="en-US" sz="2200" dirty="0">
                <a:cs typeface="Times New Roman" panose="02020603050405020304" pitchFamily="18" charset="0"/>
              </a:rPr>
              <a:t>Are your associations causal or </a:t>
            </a:r>
            <a:r>
              <a:rPr lang="en-US" sz="2200" u="sng" dirty="0">
                <a:cs typeface="Times New Roman" panose="02020603050405020304" pitchFamily="18" charset="0"/>
              </a:rPr>
              <a:t>spurious correlation?</a:t>
            </a:r>
            <a:endParaRPr lang="en-US" sz="2200" dirty="0">
              <a:cs typeface="Times New Roman" panose="02020603050405020304" pitchFamily="18" charset="0"/>
            </a:endParaRPr>
          </a:p>
        </p:txBody>
      </p:sp>
    </p:spTree>
    <p:extLst>
      <p:ext uri="{BB962C8B-B14F-4D97-AF65-F5344CB8AC3E}">
        <p14:creationId xmlns:p14="http://schemas.microsoft.com/office/powerpoint/2010/main" val="22777238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Statistical Power</a:t>
            </a:r>
          </a:p>
        </p:txBody>
      </p:sp>
      <p:pic>
        <p:nvPicPr>
          <p:cNvPr id="5" name="Content Placeholder 4">
            <a:extLst>
              <a:ext uri="{FF2B5EF4-FFF2-40B4-BE49-F238E27FC236}">
                <a16:creationId xmlns:a16="http://schemas.microsoft.com/office/drawing/2014/main" id="{9197E29C-3816-A4E5-A457-C6FABD311340}"/>
              </a:ext>
            </a:extLst>
          </p:cNvPr>
          <p:cNvPicPr>
            <a:picLocks noGrp="1" noChangeAspect="1"/>
          </p:cNvPicPr>
          <p:nvPr>
            <p:ph idx="1"/>
          </p:nvPr>
        </p:nvPicPr>
        <p:blipFill>
          <a:blip r:embed="rId3"/>
          <a:stretch>
            <a:fillRect/>
          </a:stretch>
        </p:blipFill>
        <p:spPr>
          <a:xfrm>
            <a:off x="152400" y="1078843"/>
            <a:ext cx="10972800" cy="4700313"/>
          </a:xfrm>
        </p:spPr>
      </p:pic>
    </p:spTree>
    <p:extLst>
      <p:ext uri="{BB962C8B-B14F-4D97-AF65-F5344CB8AC3E}">
        <p14:creationId xmlns:p14="http://schemas.microsoft.com/office/powerpoint/2010/main" val="17549044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How do I report my results and assumptions? </a:t>
            </a:r>
          </a:p>
        </p:txBody>
      </p:sp>
      <p:sp>
        <p:nvSpPr>
          <p:cNvPr id="3" name="Content Placeholder 2"/>
          <p:cNvSpPr>
            <a:spLocks noGrp="1"/>
          </p:cNvSpPr>
          <p:nvPr>
            <p:ph idx="1"/>
          </p:nvPr>
        </p:nvSpPr>
        <p:spPr>
          <a:xfrm>
            <a:off x="609601" y="1066801"/>
            <a:ext cx="10439400" cy="5141388"/>
          </a:xfrm>
        </p:spPr>
        <p:txBody>
          <a:bodyPr>
            <a:normAutofit/>
          </a:bodyPr>
          <a:lstStyle/>
          <a:p>
            <a:r>
              <a:rPr lang="en-US" sz="2200" dirty="0">
                <a:cs typeface="Times New Roman" panose="02020603050405020304" pitchFamily="18" charset="0"/>
              </a:rPr>
              <a:t>The </a:t>
            </a:r>
            <a:r>
              <a:rPr lang="en-US" sz="2200" dirty="0">
                <a:cs typeface="Times New Roman" panose="02020603050405020304" pitchFamily="18" charset="0"/>
                <a:hlinkClick r:id="rId3"/>
              </a:rPr>
              <a:t>TRIPOD Checklist</a:t>
            </a:r>
            <a:r>
              <a:rPr lang="en-US" sz="2200" dirty="0">
                <a:cs typeface="Times New Roman" panose="02020603050405020304" pitchFamily="18" charset="0"/>
              </a:rPr>
              <a:t> has useful structure on what you should be watching out for</a:t>
            </a:r>
          </a:p>
        </p:txBody>
      </p:sp>
      <p:pic>
        <p:nvPicPr>
          <p:cNvPr id="5" name="Picture 4">
            <a:extLst>
              <a:ext uri="{FF2B5EF4-FFF2-40B4-BE49-F238E27FC236}">
                <a16:creationId xmlns:a16="http://schemas.microsoft.com/office/drawing/2014/main" id="{8D058252-7054-894F-24F7-11A7C17CF28A}"/>
              </a:ext>
            </a:extLst>
          </p:cNvPr>
          <p:cNvPicPr>
            <a:picLocks noChangeAspect="1"/>
          </p:cNvPicPr>
          <p:nvPr/>
        </p:nvPicPr>
        <p:blipFill>
          <a:blip r:embed="rId4"/>
          <a:stretch>
            <a:fillRect/>
          </a:stretch>
        </p:blipFill>
        <p:spPr>
          <a:xfrm>
            <a:off x="1257300" y="1600200"/>
            <a:ext cx="9144000" cy="4873841"/>
          </a:xfrm>
          <a:prstGeom prst="rect">
            <a:avLst/>
          </a:prstGeom>
        </p:spPr>
      </p:pic>
    </p:spTree>
    <p:extLst>
      <p:ext uri="{BB962C8B-B14F-4D97-AF65-F5344CB8AC3E}">
        <p14:creationId xmlns:p14="http://schemas.microsoft.com/office/powerpoint/2010/main" val="35961572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Are my results hacked? Are they spurious? </a:t>
            </a:r>
          </a:p>
        </p:txBody>
      </p:sp>
      <p:pic>
        <p:nvPicPr>
          <p:cNvPr id="6" name="Content Placeholder 5">
            <a:extLst>
              <a:ext uri="{FF2B5EF4-FFF2-40B4-BE49-F238E27FC236}">
                <a16:creationId xmlns:a16="http://schemas.microsoft.com/office/drawing/2014/main" id="{5F320472-1FF2-1072-8BFD-E608BF6EDE1C}"/>
              </a:ext>
            </a:extLst>
          </p:cNvPr>
          <p:cNvPicPr>
            <a:picLocks noGrp="1" noChangeAspect="1"/>
          </p:cNvPicPr>
          <p:nvPr>
            <p:ph idx="1"/>
          </p:nvPr>
        </p:nvPicPr>
        <p:blipFill>
          <a:blip r:embed="rId3"/>
          <a:stretch>
            <a:fillRect/>
          </a:stretch>
        </p:blipFill>
        <p:spPr>
          <a:xfrm>
            <a:off x="1524000" y="990600"/>
            <a:ext cx="9144000" cy="5291667"/>
          </a:xfrm>
        </p:spPr>
      </p:pic>
    </p:spTree>
    <p:extLst>
      <p:ext uri="{BB962C8B-B14F-4D97-AF65-F5344CB8AC3E}">
        <p14:creationId xmlns:p14="http://schemas.microsoft.com/office/powerpoint/2010/main" val="13561269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Aggregate </a:t>
            </a:r>
            <a:r>
              <a:rPr lang="en-US" sz="3600" i="1" dirty="0">
                <a:latin typeface="Times New Roman" panose="02020603050405020304" pitchFamily="18" charset="0"/>
                <a:cs typeface="Times New Roman" panose="02020603050405020304" pitchFamily="18" charset="0"/>
              </a:rPr>
              <a:t>p</a:t>
            </a:r>
            <a:r>
              <a:rPr lang="en-US" sz="3600" dirty="0">
                <a:cs typeface="Times New Roman" panose="02020603050405020304" pitchFamily="18" charset="0"/>
              </a:rPr>
              <a:t>-hacking: </a:t>
            </a:r>
            <a:r>
              <a:rPr lang="en-US" sz="3600" dirty="0">
                <a:latin typeface="Times New Roman" panose="02020603050405020304" pitchFamily="18" charset="0"/>
                <a:cs typeface="Times New Roman" panose="02020603050405020304" pitchFamily="18" charset="0"/>
              </a:rPr>
              <a:t>Publication Bias</a:t>
            </a:r>
          </a:p>
        </p:txBody>
      </p:sp>
      <p:sp>
        <p:nvSpPr>
          <p:cNvPr id="4" name="Content Placeholder 3">
            <a:extLst>
              <a:ext uri="{FF2B5EF4-FFF2-40B4-BE49-F238E27FC236}">
                <a16:creationId xmlns:a16="http://schemas.microsoft.com/office/drawing/2014/main" id="{E73ABCBB-8629-43EA-4C66-E20218F9C304}"/>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EB75D107-218C-FA3C-2FBB-AC63B2A7542E}"/>
              </a:ext>
            </a:extLst>
          </p:cNvPr>
          <p:cNvPicPr>
            <a:picLocks noChangeAspect="1"/>
          </p:cNvPicPr>
          <p:nvPr/>
        </p:nvPicPr>
        <p:blipFill>
          <a:blip r:embed="rId3"/>
          <a:stretch>
            <a:fillRect/>
          </a:stretch>
        </p:blipFill>
        <p:spPr>
          <a:xfrm>
            <a:off x="1901952" y="907803"/>
            <a:ext cx="7315200" cy="5727285"/>
          </a:xfrm>
          <a:prstGeom prst="rect">
            <a:avLst/>
          </a:prstGeom>
        </p:spPr>
      </p:pic>
    </p:spTree>
    <p:extLst>
      <p:ext uri="{BB962C8B-B14F-4D97-AF65-F5344CB8AC3E}">
        <p14:creationId xmlns:p14="http://schemas.microsoft.com/office/powerpoint/2010/main" val="13895744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 </a:t>
            </a:r>
            <a:endParaRPr lang="en-US" sz="2400" b="1" dirty="0">
              <a:cs typeface="Times New Roman" panose="02020603050405020304" pitchFamily="18" charset="0"/>
            </a:endParaRPr>
          </a:p>
          <a:p>
            <a:pPr marL="514350" indent="-514350">
              <a:buFont typeface="+mj-lt"/>
              <a:buAutoNum type="arabicPeriod"/>
            </a:pPr>
            <a:r>
              <a:rPr lang="en-US" sz="2400" b="1" dirty="0">
                <a:cs typeface="Times New Roman" panose="02020603050405020304" pitchFamily="18" charset="0"/>
              </a:rPr>
              <a:t>Statistical validity: </a:t>
            </a:r>
            <a:r>
              <a:rPr lang="en-US" sz="2400" dirty="0">
                <a:cs typeface="Times New Roman" panose="02020603050405020304" pitchFamily="18" charset="0"/>
              </a:rPr>
              <a:t>are your statistics correct? </a:t>
            </a:r>
          </a:p>
          <a:p>
            <a:pPr marL="514350" indent="-514350">
              <a:buFont typeface="+mj-lt"/>
              <a:buAutoNum type="arabicPeriod"/>
            </a:pPr>
            <a:r>
              <a:rPr lang="en-US" sz="2400" b="1" dirty="0">
                <a:cs typeface="Times New Roman" panose="02020603050405020304" pitchFamily="18" charset="0"/>
              </a:rPr>
              <a:t>Internal validity: </a:t>
            </a:r>
            <a:r>
              <a:rPr lang="en-US" sz="2400" dirty="0">
                <a:cs typeface="Times New Roman" panose="02020603050405020304" pitchFamily="18" charset="0"/>
              </a:rPr>
              <a:t>are your mechanisms correct?</a:t>
            </a:r>
          </a:p>
          <a:p>
            <a:pPr lvl="1"/>
            <a:r>
              <a:rPr lang="en-US" sz="2200" dirty="0">
                <a:cs typeface="Times New Roman" panose="02020603050405020304" pitchFamily="18" charset="0"/>
              </a:rPr>
              <a:t>Did you pick up the causal pathway you wanted? </a:t>
            </a:r>
          </a:p>
          <a:p>
            <a:pPr lvl="1"/>
            <a:r>
              <a:rPr lang="en-US" sz="2200" b="1" dirty="0">
                <a:cs typeface="Times New Roman" panose="02020603050405020304" pitchFamily="18" charset="0"/>
              </a:rPr>
              <a:t>Lots of threats! </a:t>
            </a:r>
          </a:p>
          <a:p>
            <a:pPr lvl="1"/>
            <a:r>
              <a:rPr lang="en-US" sz="2200" dirty="0">
                <a:cs typeface="Times New Roman" panose="02020603050405020304" pitchFamily="18" charset="0"/>
              </a:rPr>
              <a:t>Selection, omitted variable bias, attrition, seasonality, measurement error, spillovers</a:t>
            </a:r>
          </a:p>
          <a:p>
            <a:pPr lvl="1"/>
            <a:r>
              <a:rPr lang="en-US" sz="2200" dirty="0">
                <a:cs typeface="Times New Roman" panose="02020603050405020304" pitchFamily="18" charset="0"/>
              </a:rPr>
              <a:t>Each of these can affect your results </a:t>
            </a:r>
          </a:p>
        </p:txBody>
      </p:sp>
    </p:spTree>
    <p:extLst>
      <p:ext uri="{BB962C8B-B14F-4D97-AF65-F5344CB8AC3E}">
        <p14:creationId xmlns:p14="http://schemas.microsoft.com/office/powerpoint/2010/main" val="13633298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Selection Bias: Marriage and Happiness </a:t>
            </a:r>
          </a:p>
        </p:txBody>
      </p:sp>
      <p:pic>
        <p:nvPicPr>
          <p:cNvPr id="5" name="Content Placeholder 4">
            <a:extLst>
              <a:ext uri="{FF2B5EF4-FFF2-40B4-BE49-F238E27FC236}">
                <a16:creationId xmlns:a16="http://schemas.microsoft.com/office/drawing/2014/main" id="{F2FD8DD1-F390-C246-73D5-9208D984B307}"/>
              </a:ext>
            </a:extLst>
          </p:cNvPr>
          <p:cNvPicPr>
            <a:picLocks noGrp="1" noChangeAspect="1"/>
          </p:cNvPicPr>
          <p:nvPr>
            <p:ph idx="1"/>
          </p:nvPr>
        </p:nvPicPr>
        <p:blipFill>
          <a:blip r:embed="rId3"/>
          <a:stretch>
            <a:fillRect/>
          </a:stretch>
        </p:blipFill>
        <p:spPr>
          <a:xfrm>
            <a:off x="1524000" y="1143000"/>
            <a:ext cx="9144000" cy="5076855"/>
          </a:xfrm>
        </p:spPr>
      </p:pic>
    </p:spTree>
    <p:extLst>
      <p:ext uri="{BB962C8B-B14F-4D97-AF65-F5344CB8AC3E}">
        <p14:creationId xmlns:p14="http://schemas.microsoft.com/office/powerpoint/2010/main" val="10185093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Selection Bias: Marriage and Happiness </a:t>
            </a:r>
          </a:p>
        </p:txBody>
      </p:sp>
      <p:sp>
        <p:nvSpPr>
          <p:cNvPr id="4" name="Content Placeholder 3">
            <a:extLst>
              <a:ext uri="{FF2B5EF4-FFF2-40B4-BE49-F238E27FC236}">
                <a16:creationId xmlns:a16="http://schemas.microsoft.com/office/drawing/2014/main" id="{DBB42422-78FE-EA06-0149-8622B1DC181E}"/>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B8A3EEF0-9E07-7305-31F9-AA7FDFC187A8}"/>
              </a:ext>
            </a:extLst>
          </p:cNvPr>
          <p:cNvPicPr>
            <a:picLocks noChangeAspect="1"/>
          </p:cNvPicPr>
          <p:nvPr/>
        </p:nvPicPr>
        <p:blipFill>
          <a:blip r:embed="rId3"/>
          <a:stretch>
            <a:fillRect/>
          </a:stretch>
        </p:blipFill>
        <p:spPr>
          <a:xfrm>
            <a:off x="1250986" y="896917"/>
            <a:ext cx="9144000" cy="5367936"/>
          </a:xfrm>
          <a:prstGeom prst="rect">
            <a:avLst/>
          </a:prstGeom>
        </p:spPr>
      </p:pic>
    </p:spTree>
    <p:extLst>
      <p:ext uri="{BB962C8B-B14F-4D97-AF65-F5344CB8AC3E}">
        <p14:creationId xmlns:p14="http://schemas.microsoft.com/office/powerpoint/2010/main" val="29663813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Selection Bias: Marriage and Happiness </a:t>
            </a:r>
          </a:p>
        </p:txBody>
      </p:sp>
      <p:sp>
        <p:nvSpPr>
          <p:cNvPr id="4" name="Content Placeholder 3">
            <a:extLst>
              <a:ext uri="{FF2B5EF4-FFF2-40B4-BE49-F238E27FC236}">
                <a16:creationId xmlns:a16="http://schemas.microsoft.com/office/drawing/2014/main" id="{DBB42422-78FE-EA06-0149-8622B1DC181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DEAD9C6-2D5C-3FA0-891A-9E37C12FF39E}"/>
              </a:ext>
            </a:extLst>
          </p:cNvPr>
          <p:cNvPicPr>
            <a:picLocks noChangeAspect="1"/>
          </p:cNvPicPr>
          <p:nvPr/>
        </p:nvPicPr>
        <p:blipFill>
          <a:blip r:embed="rId3"/>
          <a:stretch>
            <a:fillRect/>
          </a:stretch>
        </p:blipFill>
        <p:spPr>
          <a:xfrm>
            <a:off x="1143000" y="838200"/>
            <a:ext cx="9144000" cy="5973299"/>
          </a:xfrm>
          <a:prstGeom prst="rect">
            <a:avLst/>
          </a:prstGeom>
        </p:spPr>
      </p:pic>
    </p:spTree>
    <p:extLst>
      <p:ext uri="{BB962C8B-B14F-4D97-AF65-F5344CB8AC3E}">
        <p14:creationId xmlns:p14="http://schemas.microsoft.com/office/powerpoint/2010/main" val="2631823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Controlling for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r>
                  <a:rPr lang="en-US" sz="2400" dirty="0">
                    <a:cs typeface="Times New Roman" panose="02020603050405020304" pitchFamily="18" charset="0"/>
                  </a:rPr>
                  <a:t>We are curious about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oMath>
                </a14:m>
                <a:endParaRPr lang="en-US" sz="2400" b="0" dirty="0">
                  <a:cs typeface="Times New Roman" panose="02020603050405020304" pitchFamily="18" charset="0"/>
                </a:endParaRPr>
              </a:p>
              <a:p>
                <a:pPr lvl="1"/>
                <a:r>
                  <a:rPr lang="en-US" sz="2400" dirty="0">
                    <a:cs typeface="Times New Roman" panose="02020603050405020304" pitchFamily="18" charset="0"/>
                  </a:rPr>
                  <a:t>We know that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but there’s another open channel: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oMath>
                </a14:m>
                <a:endParaRPr lang="en-US" sz="2400" dirty="0">
                  <a:cs typeface="Times New Roman" panose="02020603050405020304" pitchFamily="18" charset="0"/>
                </a:endParaRPr>
              </a:p>
              <a:p>
                <a:pPr lvl="1"/>
                <a:r>
                  <a:rPr lang="en-US" sz="2400" dirty="0">
                    <a:cs typeface="Times New Roman" panose="02020603050405020304" pitchFamily="18" charset="0"/>
                  </a:rPr>
                  <a:t>To close this channel, we want to “control for” education </a:t>
                </a:r>
              </a:p>
              <a:p>
                <a:r>
                  <a:rPr lang="en-US" sz="2400" dirty="0">
                    <a:cs typeface="Times New Roman" panose="02020603050405020304" pitchFamily="18" charset="0"/>
                    <a:hlinkClick r:id="rId3"/>
                  </a:rPr>
                  <a:t>Visualizing this with a DAG</a:t>
                </a:r>
                <a:r>
                  <a:rPr lang="en-US" sz="2400" dirty="0">
                    <a:cs typeface="Times New Roman" panose="02020603050405020304" pitchFamily="18" charset="0"/>
                  </a:rPr>
                  <a:t> </a:t>
                </a:r>
              </a:p>
              <a:p>
                <a:r>
                  <a:rPr lang="en-US" sz="2400" dirty="0">
                    <a:cs typeface="Times New Roman" panose="02020603050405020304" pitchFamily="18" charset="0"/>
                  </a:rPr>
                  <a:t>Controlling “partials out” conditional means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𝑌</m:t>
                        </m:r>
                      </m:e>
                      <m:e>
                        <m:r>
                          <a:rPr lang="en-US" sz="2400" b="0" i="1" smtClean="0">
                            <a:latin typeface="Cambria Math" panose="02040503050406030204" pitchFamily="18" charset="0"/>
                            <a:cs typeface="Times New Roman" panose="02020603050405020304" pitchFamily="18" charset="0"/>
                          </a:rPr>
                          <m:t>𝑋</m:t>
                        </m:r>
                      </m:e>
                    </m:d>
                    <m:r>
                      <a:rPr lang="en-US" sz="2400" b="0" i="0"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𝔼</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a:p>
                <a:pPr lvl="1"/>
                <a:r>
                  <a:rPr lang="en-US" sz="2400" b="1" dirty="0">
                    <a:cs typeface="Times New Roman" panose="02020603050405020304" pitchFamily="18" charset="0"/>
                  </a:rPr>
                  <a:t>Frisch-Waugh-Lovell (FWL) Theorem</a:t>
                </a:r>
                <a:r>
                  <a:rPr lang="en-US" sz="2400" dirty="0">
                    <a:cs typeface="Times New Roman" panose="02020603050405020304" pitchFamily="18" charset="0"/>
                  </a:rPr>
                  <a:t> </a:t>
                </a:r>
              </a:p>
              <a:p>
                <a:pPr lvl="1"/>
                <a:r>
                  <a:rPr lang="en-US" sz="2400" dirty="0">
                    <a:cs typeface="Times New Roman" panose="02020603050405020304" pitchFamily="18" charset="0"/>
                  </a:rPr>
                  <a:t>Illustration: </a:t>
                </a:r>
                <a:r>
                  <a:rPr lang="en-US" sz="2400" dirty="0">
                    <a:cs typeface="Times New Roman" panose="02020603050405020304" pitchFamily="18" charset="0"/>
                    <a:hlinkClick r:id="rId4"/>
                  </a:rPr>
                  <a:t>https://tinyurl.com/mrx32397</a:t>
                </a:r>
                <a:r>
                  <a:rPr lang="en-US" sz="2400" dirty="0">
                    <a:cs typeface="Times New Roman" panose="02020603050405020304" pitchFamily="18" charset="0"/>
                  </a:rPr>
                  <a:t>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5"/>
                <a:stretch>
                  <a:fillRect l="-426"/>
                </a:stretch>
              </a:blipFill>
            </p:spPr>
            <p:txBody>
              <a:bodyPr/>
              <a:lstStyle/>
              <a:p>
                <a:r>
                  <a:rPr lang="en-US">
                    <a:noFill/>
                  </a:rPr>
                  <a:t> </a:t>
                </a:r>
              </a:p>
            </p:txBody>
          </p:sp>
        </mc:Fallback>
      </mc:AlternateContent>
    </p:spTree>
    <p:extLst>
      <p:ext uri="{BB962C8B-B14F-4D97-AF65-F5344CB8AC3E}">
        <p14:creationId xmlns:p14="http://schemas.microsoft.com/office/powerpoint/2010/main" val="36954744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Selection Bias: Marriage and Happiness </a:t>
            </a:r>
          </a:p>
        </p:txBody>
      </p:sp>
      <p:sp>
        <p:nvSpPr>
          <p:cNvPr id="4" name="Content Placeholder 3">
            <a:extLst>
              <a:ext uri="{FF2B5EF4-FFF2-40B4-BE49-F238E27FC236}">
                <a16:creationId xmlns:a16="http://schemas.microsoft.com/office/drawing/2014/main" id="{DBB42422-78FE-EA06-0149-8622B1DC181E}"/>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6DF67047-7192-0D44-7EA4-CEDEF72E833B}"/>
              </a:ext>
            </a:extLst>
          </p:cNvPr>
          <p:cNvPicPr>
            <a:picLocks noChangeAspect="1"/>
          </p:cNvPicPr>
          <p:nvPr/>
        </p:nvPicPr>
        <p:blipFill>
          <a:blip r:embed="rId3"/>
          <a:stretch>
            <a:fillRect/>
          </a:stretch>
        </p:blipFill>
        <p:spPr>
          <a:xfrm>
            <a:off x="987552" y="1188350"/>
            <a:ext cx="9144000" cy="4970016"/>
          </a:xfrm>
          <a:prstGeom prst="rect">
            <a:avLst/>
          </a:prstGeom>
        </p:spPr>
      </p:pic>
    </p:spTree>
    <p:extLst>
      <p:ext uri="{BB962C8B-B14F-4D97-AF65-F5344CB8AC3E}">
        <p14:creationId xmlns:p14="http://schemas.microsoft.com/office/powerpoint/2010/main" val="40163414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 </a:t>
            </a:r>
            <a:endParaRPr lang="en-US" sz="2400" b="1" dirty="0">
              <a:cs typeface="Times New Roman" panose="02020603050405020304" pitchFamily="18" charset="0"/>
            </a:endParaRPr>
          </a:p>
          <a:p>
            <a:pPr marL="514350" indent="-514350">
              <a:buFont typeface="+mj-lt"/>
              <a:buAutoNum type="arabicPeriod"/>
            </a:pPr>
            <a:r>
              <a:rPr lang="en-US" sz="2400" b="1" dirty="0">
                <a:cs typeface="Times New Roman" panose="02020603050405020304" pitchFamily="18" charset="0"/>
              </a:rPr>
              <a:t>Statistical validity: </a:t>
            </a:r>
            <a:r>
              <a:rPr lang="en-US" sz="2400" dirty="0">
                <a:cs typeface="Times New Roman" panose="02020603050405020304" pitchFamily="18" charset="0"/>
              </a:rPr>
              <a:t>are your statistics correct? </a:t>
            </a:r>
          </a:p>
          <a:p>
            <a:pPr marL="514350" indent="-514350">
              <a:buFont typeface="+mj-lt"/>
              <a:buAutoNum type="arabicPeriod"/>
            </a:pPr>
            <a:r>
              <a:rPr lang="en-US" sz="2400" b="1" dirty="0">
                <a:cs typeface="Times New Roman" panose="02020603050405020304" pitchFamily="18" charset="0"/>
              </a:rPr>
              <a:t>Internal validity: </a:t>
            </a:r>
            <a:r>
              <a:rPr lang="en-US" sz="2400" dirty="0">
                <a:cs typeface="Times New Roman" panose="02020603050405020304" pitchFamily="18" charset="0"/>
              </a:rPr>
              <a:t>are your mechanisms correct?</a:t>
            </a:r>
          </a:p>
          <a:p>
            <a:pPr marL="514350" indent="-514350">
              <a:buFont typeface="+mj-lt"/>
              <a:buAutoNum type="arabicPeriod"/>
            </a:pPr>
            <a:r>
              <a:rPr lang="en-US" sz="2400" b="1" dirty="0">
                <a:cs typeface="Times New Roman" panose="02020603050405020304" pitchFamily="18" charset="0"/>
              </a:rPr>
              <a:t>External validity: </a:t>
            </a:r>
            <a:r>
              <a:rPr lang="en-US" sz="2400" dirty="0">
                <a:cs typeface="Times New Roman" panose="02020603050405020304" pitchFamily="18" charset="0"/>
              </a:rPr>
              <a:t>are your findings generalizable? </a:t>
            </a:r>
            <a:endParaRPr lang="en-US" sz="2400" b="1" dirty="0">
              <a:cs typeface="Times New Roman" panose="02020603050405020304" pitchFamily="18" charset="0"/>
            </a:endParaRPr>
          </a:p>
          <a:p>
            <a:pPr lvl="1"/>
            <a:r>
              <a:rPr lang="en-US" sz="2200" dirty="0">
                <a:cs typeface="Times New Roman" panose="02020603050405020304" pitchFamily="18" charset="0"/>
              </a:rPr>
              <a:t>Are your results a fluke of a limited sample?</a:t>
            </a:r>
          </a:p>
        </p:txBody>
      </p:sp>
    </p:spTree>
    <p:extLst>
      <p:ext uri="{BB962C8B-B14F-4D97-AF65-F5344CB8AC3E}">
        <p14:creationId xmlns:p14="http://schemas.microsoft.com/office/powerpoint/2010/main" val="8643190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External Validity</a:t>
            </a:r>
          </a:p>
        </p:txBody>
      </p:sp>
      <p:sp>
        <p:nvSpPr>
          <p:cNvPr id="4" name="Content Placeholder 3">
            <a:extLst>
              <a:ext uri="{FF2B5EF4-FFF2-40B4-BE49-F238E27FC236}">
                <a16:creationId xmlns:a16="http://schemas.microsoft.com/office/drawing/2014/main" id="{DBB42422-78FE-EA06-0149-8622B1DC181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E1E3EB3-29D2-475D-8F66-AFB506CC1A5D}"/>
              </a:ext>
            </a:extLst>
          </p:cNvPr>
          <p:cNvPicPr>
            <a:picLocks noChangeAspect="1"/>
          </p:cNvPicPr>
          <p:nvPr/>
        </p:nvPicPr>
        <p:blipFill>
          <a:blip r:embed="rId3"/>
          <a:stretch>
            <a:fillRect/>
          </a:stretch>
        </p:blipFill>
        <p:spPr>
          <a:xfrm>
            <a:off x="2171700" y="896917"/>
            <a:ext cx="7315200" cy="5922526"/>
          </a:xfrm>
          <a:prstGeom prst="rect">
            <a:avLst/>
          </a:prstGeom>
        </p:spPr>
      </p:pic>
    </p:spTree>
    <p:extLst>
      <p:ext uri="{BB962C8B-B14F-4D97-AF65-F5344CB8AC3E}">
        <p14:creationId xmlns:p14="http://schemas.microsoft.com/office/powerpoint/2010/main" val="12106979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Selection Bias: Marriage and Happiness </a:t>
            </a:r>
          </a:p>
        </p:txBody>
      </p:sp>
      <p:sp>
        <p:nvSpPr>
          <p:cNvPr id="4" name="Content Placeholder 3">
            <a:extLst>
              <a:ext uri="{FF2B5EF4-FFF2-40B4-BE49-F238E27FC236}">
                <a16:creationId xmlns:a16="http://schemas.microsoft.com/office/drawing/2014/main" id="{DBB42422-78FE-EA06-0149-8622B1DC181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BB599DA-B765-562B-6B84-F15E5D8F6CBC}"/>
              </a:ext>
            </a:extLst>
          </p:cNvPr>
          <p:cNvPicPr>
            <a:picLocks noChangeAspect="1"/>
          </p:cNvPicPr>
          <p:nvPr/>
        </p:nvPicPr>
        <p:blipFill>
          <a:blip r:embed="rId3"/>
          <a:stretch>
            <a:fillRect/>
          </a:stretch>
        </p:blipFill>
        <p:spPr>
          <a:xfrm>
            <a:off x="2816352" y="1245019"/>
            <a:ext cx="5486400" cy="5330018"/>
          </a:xfrm>
          <a:prstGeom prst="rect">
            <a:avLst/>
          </a:prstGeom>
        </p:spPr>
      </p:pic>
    </p:spTree>
    <p:extLst>
      <p:ext uri="{BB962C8B-B14F-4D97-AF65-F5344CB8AC3E}">
        <p14:creationId xmlns:p14="http://schemas.microsoft.com/office/powerpoint/2010/main" val="25823894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 </a:t>
            </a:r>
            <a:endParaRPr lang="en-US" sz="2400" b="1" dirty="0">
              <a:cs typeface="Times New Roman" panose="02020603050405020304" pitchFamily="18" charset="0"/>
            </a:endParaRPr>
          </a:p>
          <a:p>
            <a:pPr marL="514350" indent="-514350">
              <a:buFont typeface="+mj-lt"/>
              <a:buAutoNum type="arabicPeriod"/>
            </a:pPr>
            <a:r>
              <a:rPr lang="en-US" sz="2400" b="1" dirty="0">
                <a:cs typeface="Times New Roman" panose="02020603050405020304" pitchFamily="18" charset="0"/>
              </a:rPr>
              <a:t>Statistical validity: </a:t>
            </a:r>
            <a:r>
              <a:rPr lang="en-US" sz="2400" dirty="0">
                <a:cs typeface="Times New Roman" panose="02020603050405020304" pitchFamily="18" charset="0"/>
              </a:rPr>
              <a:t>are your statistics correct? </a:t>
            </a:r>
          </a:p>
          <a:p>
            <a:pPr marL="514350" indent="-514350">
              <a:buFont typeface="+mj-lt"/>
              <a:buAutoNum type="arabicPeriod"/>
            </a:pPr>
            <a:r>
              <a:rPr lang="en-US" sz="2400" b="1" dirty="0">
                <a:cs typeface="Times New Roman" panose="02020603050405020304" pitchFamily="18" charset="0"/>
              </a:rPr>
              <a:t>Internal validity: </a:t>
            </a:r>
            <a:r>
              <a:rPr lang="en-US" sz="2400" dirty="0">
                <a:cs typeface="Times New Roman" panose="02020603050405020304" pitchFamily="18" charset="0"/>
              </a:rPr>
              <a:t>are your mechanisms correct?</a:t>
            </a:r>
          </a:p>
          <a:p>
            <a:pPr marL="514350" indent="-514350">
              <a:buFont typeface="+mj-lt"/>
              <a:buAutoNum type="arabicPeriod"/>
            </a:pPr>
            <a:r>
              <a:rPr lang="en-US" sz="2400" b="1" dirty="0">
                <a:cs typeface="Times New Roman" panose="02020603050405020304" pitchFamily="18" charset="0"/>
              </a:rPr>
              <a:t>External validity: </a:t>
            </a:r>
            <a:r>
              <a:rPr lang="en-US" sz="2400" dirty="0">
                <a:cs typeface="Times New Roman" panose="02020603050405020304" pitchFamily="18" charset="0"/>
              </a:rPr>
              <a:t>are your findings generalizable? </a:t>
            </a:r>
            <a:endParaRPr lang="en-US" sz="2400" b="1" dirty="0">
              <a:cs typeface="Times New Roman" panose="02020603050405020304" pitchFamily="18" charset="0"/>
            </a:endParaRPr>
          </a:p>
          <a:p>
            <a:pPr lvl="1"/>
            <a:r>
              <a:rPr lang="en-US" sz="2200" dirty="0">
                <a:cs typeface="Times New Roman" panose="02020603050405020304" pitchFamily="18" charset="0"/>
              </a:rPr>
              <a:t>Are your results a fluke of a limited sample?</a:t>
            </a:r>
          </a:p>
          <a:p>
            <a:pPr lvl="1"/>
            <a:r>
              <a:rPr lang="en-US" sz="2200" dirty="0">
                <a:cs typeface="Times New Roman" panose="02020603050405020304" pitchFamily="18" charset="0"/>
              </a:rPr>
              <a:t>Does your data match the population? </a:t>
            </a:r>
          </a:p>
        </p:txBody>
      </p:sp>
      <p:pic>
        <p:nvPicPr>
          <p:cNvPr id="5" name="Picture 4">
            <a:extLst>
              <a:ext uri="{FF2B5EF4-FFF2-40B4-BE49-F238E27FC236}">
                <a16:creationId xmlns:a16="http://schemas.microsoft.com/office/drawing/2014/main" id="{EFE3ED63-E8BC-2669-0961-1A3C96E8AC49}"/>
              </a:ext>
            </a:extLst>
          </p:cNvPr>
          <p:cNvPicPr>
            <a:picLocks noChangeAspect="1"/>
          </p:cNvPicPr>
          <p:nvPr/>
        </p:nvPicPr>
        <p:blipFill>
          <a:blip r:embed="rId3"/>
          <a:stretch>
            <a:fillRect/>
          </a:stretch>
        </p:blipFill>
        <p:spPr>
          <a:xfrm>
            <a:off x="1981200" y="4495800"/>
            <a:ext cx="7315200" cy="2242555"/>
          </a:xfrm>
          <a:prstGeom prst="rect">
            <a:avLst/>
          </a:prstGeom>
        </p:spPr>
      </p:pic>
    </p:spTree>
    <p:extLst>
      <p:ext uri="{BB962C8B-B14F-4D97-AF65-F5344CB8AC3E}">
        <p14:creationId xmlns:p14="http://schemas.microsoft.com/office/powerpoint/2010/main" val="26682848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Summary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Regression is a </a:t>
            </a:r>
            <a:r>
              <a:rPr lang="en-US" sz="2400" b="1" dirty="0">
                <a:cs typeface="Times New Roman" panose="02020603050405020304" pitchFamily="18" charset="0"/>
              </a:rPr>
              <a:t>very powerful tool</a:t>
            </a:r>
            <a:r>
              <a:rPr lang="en-US" sz="2400" dirty="0">
                <a:cs typeface="Times New Roman" panose="02020603050405020304" pitchFamily="18" charset="0"/>
              </a:rPr>
              <a:t> (use it well) </a:t>
            </a:r>
          </a:p>
          <a:p>
            <a:pPr marL="457200" indent="-457200">
              <a:buFont typeface="+mj-lt"/>
              <a:buAutoNum type="arabicPeriod"/>
            </a:pPr>
            <a:r>
              <a:rPr lang="en-US" sz="2400" dirty="0">
                <a:cs typeface="Times New Roman" panose="02020603050405020304" pitchFamily="18" charset="0"/>
              </a:rPr>
              <a:t>Importance of controlling for colliders/covariates</a:t>
            </a:r>
          </a:p>
          <a:p>
            <a:pPr marL="457200" indent="-457200">
              <a:buFont typeface="+mj-lt"/>
              <a:buAutoNum type="arabicPeriod"/>
            </a:pPr>
            <a:r>
              <a:rPr lang="en-US" sz="2400" dirty="0">
                <a:cs typeface="Times New Roman" panose="02020603050405020304" pitchFamily="18" charset="0"/>
              </a:rPr>
              <a:t>Inference and uncertainty of a regression</a:t>
            </a:r>
          </a:p>
          <a:p>
            <a:pPr marL="457200" indent="-457200">
              <a:buFont typeface="+mj-lt"/>
              <a:buAutoNum type="arabicPeriod"/>
            </a:pPr>
            <a:r>
              <a:rPr lang="en-US" sz="2400" dirty="0">
                <a:cs typeface="Times New Roman" panose="02020603050405020304" pitchFamily="18" charset="0"/>
              </a:rPr>
              <a:t>Interpreting regression coefficients and tables</a:t>
            </a:r>
          </a:p>
          <a:p>
            <a:pPr marL="457200" indent="-457200">
              <a:buFont typeface="+mj-lt"/>
              <a:buAutoNum type="arabicPeriod"/>
            </a:pPr>
            <a:r>
              <a:rPr lang="en-US" sz="2400" dirty="0">
                <a:cs typeface="Times New Roman" panose="02020603050405020304" pitchFamily="18" charset="0"/>
              </a:rPr>
              <a:t>Presenting your results</a:t>
            </a:r>
          </a:p>
          <a:p>
            <a:pPr marL="457200" indent="-457200">
              <a:buFont typeface="+mj-lt"/>
              <a:buAutoNum type="arabicPeriod"/>
            </a:pPr>
            <a:endParaRPr lang="en-US" sz="2400" dirty="0">
              <a:cs typeface="Times New Roman" panose="02020603050405020304" pitchFamily="18" charset="0"/>
            </a:endParaRPr>
          </a:p>
          <a:p>
            <a:pPr marL="0" indent="0">
              <a:buNone/>
            </a:pPr>
            <a:r>
              <a:rPr lang="en-US" sz="2400" b="1" dirty="0">
                <a:solidFill>
                  <a:srgbClr val="0070C0"/>
                </a:solidFill>
                <a:cs typeface="Times New Roman" panose="02020603050405020304" pitchFamily="18" charset="0"/>
              </a:rPr>
              <a:t>Next time: getting fancier with regression</a:t>
            </a:r>
          </a:p>
          <a:p>
            <a:r>
              <a:rPr lang="en-US" sz="2400" dirty="0">
                <a:cs typeface="Times New Roman" panose="02020603050405020304" pitchFamily="18" charset="0"/>
              </a:rPr>
              <a:t>Types of variables you can use</a:t>
            </a:r>
          </a:p>
          <a:p>
            <a:r>
              <a:rPr lang="en-US" sz="2400" dirty="0">
                <a:cs typeface="Times New Roman" panose="02020603050405020304" pitchFamily="18" charset="0"/>
              </a:rPr>
              <a:t>Interaction effects</a:t>
            </a:r>
          </a:p>
          <a:p>
            <a:r>
              <a:rPr lang="en-US" sz="2400" dirty="0">
                <a:cs typeface="Times New Roman" panose="02020603050405020304" pitchFamily="18" charset="0"/>
              </a:rPr>
              <a:t>(Some) Nonlinear models</a:t>
            </a:r>
          </a:p>
        </p:txBody>
      </p:sp>
    </p:spTree>
    <p:extLst>
      <p:ext uri="{BB962C8B-B14F-4D97-AF65-F5344CB8AC3E}">
        <p14:creationId xmlns:p14="http://schemas.microsoft.com/office/powerpoint/2010/main" val="2038780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Controlling for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US" sz="2200" b="0" dirty="0">
                  <a:solidFill>
                    <a:schemeClr val="tx1"/>
                  </a:solidFill>
                  <a:latin typeface="Open Sans"/>
                  <a:ea typeface="Open Sans" panose="020B0606030504020204" pitchFamily="34" charset="0"/>
                  <a:cs typeface="Open Sans" panose="020B0606030504020204" pitchFamily="34" charset="0"/>
                </a:endParaRPr>
              </a:p>
              <a:p>
                <a:pPr marL="274320" lvl="1" indent="0">
                  <a:buNone/>
                </a:pPr>
                <a:endParaRPr lang="en-CA" sz="2200" dirty="0">
                  <a:solidFill>
                    <a:schemeClr val="tx1"/>
                  </a:solidFill>
                  <a:latin typeface="Open Sans"/>
                  <a:ea typeface="Open Sans" panose="020B0606030504020204" pitchFamily="34" charset="0"/>
                  <a:cs typeface="Open Sans" panose="020B0606030504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B6BD1FF-E838-489D-99ED-DFB0A7D792E3}"/>
              </a:ext>
            </a:extLst>
          </p:cNvPr>
          <p:cNvPicPr>
            <a:picLocks noChangeAspect="1"/>
          </p:cNvPicPr>
          <p:nvPr/>
        </p:nvPicPr>
        <p:blipFill>
          <a:blip r:embed="rId4"/>
          <a:stretch>
            <a:fillRect/>
          </a:stretch>
        </p:blipFill>
        <p:spPr>
          <a:xfrm>
            <a:off x="1611351" y="1034208"/>
            <a:ext cx="8621486" cy="5486400"/>
          </a:xfrm>
          <a:prstGeom prst="rect">
            <a:avLst/>
          </a:prstGeom>
        </p:spPr>
      </p:pic>
      <p:sp>
        <p:nvSpPr>
          <p:cNvPr id="6" name="TextBox 5">
            <a:extLst>
              <a:ext uri="{FF2B5EF4-FFF2-40B4-BE49-F238E27FC236}">
                <a16:creationId xmlns:a16="http://schemas.microsoft.com/office/drawing/2014/main" id="{5B287DF6-98FE-45C1-9145-6BE448C33C6F}"/>
              </a:ext>
            </a:extLst>
          </p:cNvPr>
          <p:cNvSpPr txBox="1"/>
          <p:nvPr/>
        </p:nvSpPr>
        <p:spPr>
          <a:xfrm>
            <a:off x="2743200" y="1034208"/>
            <a:ext cx="6477000" cy="369332"/>
          </a:xfrm>
          <a:prstGeom prst="rect">
            <a:avLst/>
          </a:prstGeom>
          <a:solidFill>
            <a:schemeClr val="bg1"/>
          </a:solidFill>
        </p:spPr>
        <p:txBody>
          <a:bodyPr wrap="square" rtlCol="0">
            <a:spAutoFit/>
          </a:bodyPr>
          <a:lstStyle/>
          <a:p>
            <a:r>
              <a:rPr lang="en-US" b="1" dirty="0">
                <a:solidFill>
                  <a:schemeClr val="accent2">
                    <a:lumMod val="75000"/>
                  </a:schemeClr>
                </a:solidFill>
              </a:rPr>
              <a:t>Hospitalizations and Health Behavior (A1C check)</a:t>
            </a:r>
          </a:p>
        </p:txBody>
      </p:sp>
      <p:sp>
        <p:nvSpPr>
          <p:cNvPr id="7" name="TextBox 6">
            <a:extLst>
              <a:ext uri="{FF2B5EF4-FFF2-40B4-BE49-F238E27FC236}">
                <a16:creationId xmlns:a16="http://schemas.microsoft.com/office/drawing/2014/main" id="{E7FB0273-0E9F-4B97-B383-F3AC6B11D4A9}"/>
              </a:ext>
            </a:extLst>
          </p:cNvPr>
          <p:cNvSpPr txBox="1"/>
          <p:nvPr/>
        </p:nvSpPr>
        <p:spPr>
          <a:xfrm>
            <a:off x="3276600" y="6223252"/>
            <a:ext cx="6477000" cy="369332"/>
          </a:xfrm>
          <a:prstGeom prst="rect">
            <a:avLst/>
          </a:prstGeom>
          <a:solidFill>
            <a:schemeClr val="bg1"/>
          </a:solidFill>
        </p:spPr>
        <p:txBody>
          <a:bodyPr wrap="square" rtlCol="0">
            <a:spAutoFit/>
          </a:bodyPr>
          <a:lstStyle/>
          <a:p>
            <a:pPr algn="ctr"/>
            <a:r>
              <a:rPr lang="en-US" b="1" dirty="0">
                <a:solidFill>
                  <a:schemeClr val="accent2">
                    <a:lumMod val="75000"/>
                  </a:schemeClr>
                </a:solidFill>
              </a:rPr>
              <a:t>Rate of A1C checks per 1,000 diabetics</a:t>
            </a:r>
          </a:p>
        </p:txBody>
      </p:sp>
      <p:sp>
        <p:nvSpPr>
          <p:cNvPr id="8" name="TextBox 7">
            <a:extLst>
              <a:ext uri="{FF2B5EF4-FFF2-40B4-BE49-F238E27FC236}">
                <a16:creationId xmlns:a16="http://schemas.microsoft.com/office/drawing/2014/main" id="{C82A9446-5F5C-4A36-9DAD-1A079BA78D77}"/>
              </a:ext>
            </a:extLst>
          </p:cNvPr>
          <p:cNvSpPr txBox="1"/>
          <p:nvPr/>
        </p:nvSpPr>
        <p:spPr>
          <a:xfrm rot="16200000">
            <a:off x="-765438" y="3737237"/>
            <a:ext cx="4920409" cy="646331"/>
          </a:xfrm>
          <a:prstGeom prst="rect">
            <a:avLst/>
          </a:prstGeom>
          <a:solidFill>
            <a:schemeClr val="bg1"/>
          </a:solidFill>
        </p:spPr>
        <p:txBody>
          <a:bodyPr wrap="square" rtlCol="0">
            <a:spAutoFit/>
          </a:bodyPr>
          <a:lstStyle/>
          <a:p>
            <a:r>
              <a:rPr lang="en-US" b="1" dirty="0">
                <a:solidFill>
                  <a:schemeClr val="accent2">
                    <a:lumMod val="75000"/>
                  </a:schemeClr>
                </a:solidFill>
              </a:rPr>
              <a:t>Total Annual Diabetes Hospitalizations,</a:t>
            </a:r>
          </a:p>
          <a:p>
            <a:pPr algn="ctr"/>
            <a:r>
              <a:rPr lang="en-US" b="1" dirty="0">
                <a:solidFill>
                  <a:schemeClr val="accent2">
                    <a:lumMod val="75000"/>
                  </a:schemeClr>
                </a:solidFill>
              </a:rPr>
              <a:t> Regional Level</a:t>
            </a:r>
          </a:p>
        </p:txBody>
      </p:sp>
    </p:spTree>
    <p:extLst>
      <p:ext uri="{BB962C8B-B14F-4D97-AF65-F5344CB8AC3E}">
        <p14:creationId xmlns:p14="http://schemas.microsoft.com/office/powerpoint/2010/main" val="3835109489"/>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1878</TotalTime>
  <Words>6337</Words>
  <Application>Microsoft Office PowerPoint</Application>
  <PresentationFormat>Widescreen</PresentationFormat>
  <Paragraphs>630</Paragraphs>
  <Slides>85</Slides>
  <Notes>74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85</vt:i4>
      </vt:variant>
    </vt:vector>
  </HeadingPairs>
  <TitlesOfParts>
    <vt:vector size="94" baseType="lpstr">
      <vt:lpstr>Arial</vt:lpstr>
      <vt:lpstr>Calibri</vt:lpstr>
      <vt:lpstr>Cambria Math</vt:lpstr>
      <vt:lpstr>Guardian TextSans Web</vt:lpstr>
      <vt:lpstr>Open Sans</vt:lpstr>
      <vt:lpstr>Symbol</vt:lpstr>
      <vt:lpstr>Times New Roman</vt:lpstr>
      <vt:lpstr>Wingdings 2</vt:lpstr>
      <vt:lpstr>View</vt:lpstr>
      <vt:lpstr>Quant Methods for HSR I </vt:lpstr>
      <vt:lpstr>Last time:</vt:lpstr>
      <vt:lpstr>Last time:</vt:lpstr>
      <vt:lpstr>Multivariate Regression</vt:lpstr>
      <vt:lpstr>Population Model: Multiple Variables</vt:lpstr>
      <vt:lpstr>Population Model: Multiple Variables</vt:lpstr>
      <vt:lpstr>Controlling for Variables</vt:lpstr>
      <vt:lpstr>Controlling for Variables</vt:lpstr>
      <vt:lpstr>Controlling for Variables</vt:lpstr>
      <vt:lpstr>Controlling for Variables</vt:lpstr>
      <vt:lpstr>Controlling for Variables: A1Cs and Education</vt:lpstr>
      <vt:lpstr>Controlling for Variables: A1Cs and Education</vt:lpstr>
      <vt:lpstr>Partialling out Education</vt:lpstr>
      <vt:lpstr>FWL: Residual Ys on Residual Ds</vt:lpstr>
      <vt:lpstr>How does multivariate regression work?</vt:lpstr>
      <vt:lpstr>So what do I  control for? </vt:lpstr>
      <vt:lpstr>What should you not control for? Colliders</vt:lpstr>
      <vt:lpstr>What should you not control for? Colliders</vt:lpstr>
      <vt:lpstr>What should you not control for? Colliders</vt:lpstr>
      <vt:lpstr>What should you not control for? Colliders</vt:lpstr>
      <vt:lpstr>What should you not control for?  Selecting on an Outcome</vt:lpstr>
      <vt:lpstr>Types of Control Variables</vt:lpstr>
      <vt:lpstr>Types of Control Variables: Sliders and Switches</vt:lpstr>
      <vt:lpstr>How does interpretation change? </vt:lpstr>
      <vt:lpstr>Estimating and Visualizing our Regressions</vt:lpstr>
      <vt:lpstr>How does interpretation change? </vt:lpstr>
      <vt:lpstr>Discrete Regressors </vt:lpstr>
      <vt:lpstr>Discrete Regressors </vt:lpstr>
      <vt:lpstr>Discrete Regressors </vt:lpstr>
      <vt:lpstr>Discrete Regressors </vt:lpstr>
      <vt:lpstr>Discrete Regressors </vt:lpstr>
      <vt:lpstr>The Dummy Variable Trap</vt:lpstr>
      <vt:lpstr>The Dummy Variable Trap</vt:lpstr>
      <vt:lpstr>Avoiding the Dummy Variable Trap</vt:lpstr>
      <vt:lpstr>Avoiding the Dummy Variable Trap</vt:lpstr>
      <vt:lpstr>Avoiding the Dummy Variable Trap</vt:lpstr>
      <vt:lpstr>So What do I Control For (again?) </vt:lpstr>
      <vt:lpstr>So What do I Control For (again?) </vt:lpstr>
      <vt:lpstr>So What do I Control For (again?) </vt:lpstr>
      <vt:lpstr>So What do I Control For (again?) </vt:lpstr>
      <vt:lpstr>So What do I Control For (again?) </vt:lpstr>
      <vt:lpstr>So What do I Control For (again?) </vt:lpstr>
      <vt:lpstr>Practical Regression Tips</vt:lpstr>
      <vt:lpstr>Table 2 Fallacy</vt:lpstr>
      <vt:lpstr>Reading &amp; Constructing a Regression Table</vt:lpstr>
      <vt:lpstr>Reading &amp; Constructing a Regression Table</vt:lpstr>
      <vt:lpstr>Reading &amp; Constructing a Regression Table</vt:lpstr>
      <vt:lpstr>Reading &amp; Constructing a Regression Table</vt:lpstr>
      <vt:lpstr>Reading &amp; Constructing a Regression Table</vt:lpstr>
      <vt:lpstr>Reading &amp; Constructing a Regression Table</vt:lpstr>
      <vt:lpstr>Reading &amp; Constructing a Regression Table</vt:lpstr>
      <vt:lpstr>Inference on Regression Coefficients</vt:lpstr>
      <vt:lpstr>Inference: How well does our data answer our question?</vt:lpstr>
      <vt:lpstr>Inference: How well does our data answer our question?</vt:lpstr>
      <vt:lpstr>A Simulation Example</vt:lpstr>
      <vt:lpstr>A Simulation Example</vt:lpstr>
      <vt:lpstr>Sampling Distribution of (β_i ) ̂</vt:lpstr>
      <vt:lpstr>Sampling Distribution of (β_i ) ̂</vt:lpstr>
      <vt:lpstr>Sampling Distribution of (β_i ) ̂</vt:lpstr>
      <vt:lpstr>Sampling Distribution of (β_i ) ̂</vt:lpstr>
      <vt:lpstr>Standard Errors </vt:lpstr>
      <vt:lpstr>Hypothesis Testing</vt:lpstr>
      <vt:lpstr>Hypothesis Testing</vt:lpstr>
      <vt:lpstr>Statistical Tests on Coefficients</vt:lpstr>
      <vt:lpstr>Statistical Significance </vt:lpstr>
      <vt:lpstr>Types of Significance </vt:lpstr>
      <vt:lpstr>Types of Significance </vt:lpstr>
      <vt:lpstr>What do my results mean? </vt:lpstr>
      <vt:lpstr>What do my results mean? </vt:lpstr>
      <vt:lpstr>What do my results mean? </vt:lpstr>
      <vt:lpstr>What do my results mean? </vt:lpstr>
      <vt:lpstr>Statistical Power</vt:lpstr>
      <vt:lpstr>How do I report my results and assumptions? </vt:lpstr>
      <vt:lpstr>Are my results hacked? Are they spurious? </vt:lpstr>
      <vt:lpstr>Aggregate p-hacking: Publication Bias</vt:lpstr>
      <vt:lpstr>What do my results mean? </vt:lpstr>
      <vt:lpstr>Example of Selection Bias: Marriage and Happiness </vt:lpstr>
      <vt:lpstr>Example of Selection Bias: Marriage and Happiness </vt:lpstr>
      <vt:lpstr>Example of Selection Bias: Marriage and Happiness </vt:lpstr>
      <vt:lpstr>Example of Selection Bias: Marriage and Happiness </vt:lpstr>
      <vt:lpstr>What do my results mean? </vt:lpstr>
      <vt:lpstr>Example of External Validity</vt:lpstr>
      <vt:lpstr>Example of Selection Bias: Marriage and Happiness </vt:lpstr>
      <vt:lpstr>What do my results mean? </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126</cp:revision>
  <dcterms:created xsi:type="dcterms:W3CDTF">2011-01-10T00:42:42Z</dcterms:created>
  <dcterms:modified xsi:type="dcterms:W3CDTF">2025-08-01T14:53:44Z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